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5463" r:id="rId1"/>
    <p:sldMasterId id="2147485632" r:id="rId2"/>
    <p:sldMasterId id="2147485647" r:id="rId3"/>
  </p:sldMasterIdLst>
  <p:notesMasterIdLst>
    <p:notesMasterId r:id="rId44"/>
  </p:notesMasterIdLst>
  <p:handoutMasterIdLst>
    <p:handoutMasterId r:id="rId45"/>
  </p:handoutMasterIdLst>
  <p:sldIdLst>
    <p:sldId id="324" r:id="rId4"/>
    <p:sldId id="1069" r:id="rId5"/>
    <p:sldId id="1040" r:id="rId6"/>
    <p:sldId id="1041" r:id="rId7"/>
    <p:sldId id="1042" r:id="rId8"/>
    <p:sldId id="1033" r:id="rId9"/>
    <p:sldId id="1058" r:id="rId10"/>
    <p:sldId id="1049" r:id="rId11"/>
    <p:sldId id="1061" r:id="rId12"/>
    <p:sldId id="1059" r:id="rId13"/>
    <p:sldId id="1050" r:id="rId14"/>
    <p:sldId id="1044" r:id="rId15"/>
    <p:sldId id="1066" r:id="rId16"/>
    <p:sldId id="1067" r:id="rId17"/>
    <p:sldId id="1068" r:id="rId18"/>
    <p:sldId id="1047" r:id="rId19"/>
    <p:sldId id="1048" r:id="rId20"/>
    <p:sldId id="1057" r:id="rId21"/>
    <p:sldId id="1055" r:id="rId22"/>
    <p:sldId id="1054" r:id="rId23"/>
    <p:sldId id="1056" r:id="rId24"/>
    <p:sldId id="1045" r:id="rId25"/>
    <p:sldId id="1053" r:id="rId26"/>
    <p:sldId id="1065" r:id="rId27"/>
    <p:sldId id="1051" r:id="rId28"/>
    <p:sldId id="1064" r:id="rId29"/>
    <p:sldId id="1052" r:id="rId30"/>
    <p:sldId id="279" r:id="rId31"/>
    <p:sldId id="305" r:id="rId32"/>
    <p:sldId id="282" r:id="rId33"/>
    <p:sldId id="281" r:id="rId34"/>
    <p:sldId id="272" r:id="rId35"/>
    <p:sldId id="289" r:id="rId36"/>
    <p:sldId id="311" r:id="rId37"/>
    <p:sldId id="296" r:id="rId38"/>
    <p:sldId id="304" r:id="rId39"/>
    <p:sldId id="299" r:id="rId40"/>
    <p:sldId id="287" r:id="rId41"/>
    <p:sldId id="313" r:id="rId42"/>
    <p:sldId id="1043" r:id="rId43"/>
  </p:sldIdLst>
  <p:sldSz cx="12192000" cy="6858000"/>
  <p:notesSz cx="9928225" cy="6797675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EFB"/>
    <a:srgbClr val="02B5A5"/>
    <a:srgbClr val="073E87"/>
    <a:srgbClr val="D4EFFD"/>
    <a:srgbClr val="00AE00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8152" autoAdjust="0"/>
  </p:normalViewPr>
  <p:slideViewPr>
    <p:cSldViewPr>
      <p:cViewPr varScale="1">
        <p:scale>
          <a:sx n="97" d="100"/>
          <a:sy n="97" d="100"/>
        </p:scale>
        <p:origin x="112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46" y="-84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2" cy="339884"/>
          </a:xfrm>
          <a:prstGeom prst="rect">
            <a:avLst/>
          </a:prstGeom>
        </p:spPr>
        <p:txBody>
          <a:bodyPr vert="horz" lIns="91951" tIns="45976" rIns="91951" bIns="45976"/>
          <a:lstStyle/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2" cy="339884"/>
          </a:xfrm>
          <a:prstGeom prst="rect">
            <a:avLst/>
          </a:prstGeom>
        </p:spPr>
        <p:txBody>
          <a:bodyPr vert="horz" lIns="91951" tIns="45976" rIns="91951" bIns="45976"/>
          <a:lstStyle/>
          <a:p>
            <a:fld id="{31555DB1-8736-42A3-B48D-2B08FB93332A}" type="datetimeFigureOut">
              <a:rPr lang="fr-FR" smtClean="0"/>
              <a:pPr/>
              <a:t>11/06/2026</a:t>
            </a:fld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1" y="6456614"/>
            <a:ext cx="4302232" cy="339884"/>
          </a:xfrm>
          <a:prstGeom prst="rect">
            <a:avLst/>
          </a:prstGeom>
        </p:spPr>
        <p:txBody>
          <a:bodyPr vert="horz" lIns="91951" tIns="45976" rIns="91951" bIns="45976"/>
          <a:lstStyle/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5623698" y="6456614"/>
            <a:ext cx="4302232" cy="339884"/>
          </a:xfrm>
          <a:prstGeom prst="rect">
            <a:avLst/>
          </a:prstGeom>
        </p:spPr>
        <p:txBody>
          <a:bodyPr vert="horz" lIns="91951" tIns="45976" rIns="91951" bIns="45976"/>
          <a:lstStyle/>
          <a:p>
            <a:fld id="{5400D380-E0D7-4EB1-B91E-BFCC7DA7F2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062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2" cy="339884"/>
          </a:xfrm>
          <a:prstGeom prst="rect">
            <a:avLst/>
          </a:prstGeom>
        </p:spPr>
        <p:txBody>
          <a:bodyPr vert="horz" lIns="91951" tIns="45976" rIns="91951" bIns="45976"/>
          <a:lstStyle/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2" cy="339884"/>
          </a:xfrm>
          <a:prstGeom prst="rect">
            <a:avLst/>
          </a:prstGeom>
        </p:spPr>
        <p:txBody>
          <a:bodyPr vert="horz" lIns="91951" tIns="45976" rIns="91951" bIns="45976"/>
          <a:lstStyle/>
          <a:p>
            <a:fld id="{0BDB199F-A56C-4049-BA04-1447030960FF}" type="datetimeFigureOut">
              <a:rPr lang="fr-FR"/>
              <a:pPr/>
              <a:t>11/06/2026</a:t>
            </a:fld>
            <a:endParaRPr lang="fr-FR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1" tIns="45976" rIns="91951" bIns="45976" anchor="ctr"/>
          <a:lstStyle/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992824" y="3228897"/>
            <a:ext cx="7942580" cy="3058954"/>
          </a:xfrm>
          <a:prstGeom prst="rect">
            <a:avLst/>
          </a:prstGeom>
        </p:spPr>
        <p:txBody>
          <a:bodyPr vert="horz" lIns="91951" tIns="45976" rIns="91951" bIns="45976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1" y="6456614"/>
            <a:ext cx="4302232" cy="339884"/>
          </a:xfrm>
          <a:prstGeom prst="rect">
            <a:avLst/>
          </a:prstGeom>
        </p:spPr>
        <p:txBody>
          <a:bodyPr vert="horz" lIns="91951" tIns="45976" rIns="91951" bIns="45976"/>
          <a:lstStyle/>
          <a:p>
            <a:endParaRPr lang="fr-FR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5623698" y="6456614"/>
            <a:ext cx="4302232" cy="339884"/>
          </a:xfrm>
          <a:prstGeom prst="rect">
            <a:avLst/>
          </a:prstGeom>
        </p:spPr>
        <p:txBody>
          <a:bodyPr vert="horz" lIns="91951" tIns="45976" rIns="91951" bIns="45976"/>
          <a:lstStyle/>
          <a:p>
            <a:fld id="{B3A019F3-8596-4028-9847-CBD3A185B07A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638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19F3-8596-4028-9847-CBD3A185B07A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43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18"/>
          <a:stretch/>
        </p:blipFill>
        <p:spPr>
          <a:xfrm>
            <a:off x="-812800" y="1"/>
            <a:ext cx="123932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5181600" cy="1780108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56001"/>
            <a:ext cx="5105400" cy="1473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1FEDE-9814-8A88-8389-F6553CE6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A76967-5DD8-1F92-0061-48B6CC0C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058954-5231-AEAD-2A54-F5114E2B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E656DD-5887-219D-F65A-83F2F1CE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44BAE0-D0ED-9094-741A-7B4DA2E7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1B253-B439-46C0-AF3D-B66700CA7DB1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820343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9560F-B010-D161-F578-2D1D760A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54E6A7-DE12-C076-D0FD-8F041A119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709812-39B5-CCA0-757B-9FB88B2D2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22B89C-F85F-3176-477F-A9010169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AC4205-BD6E-F98E-B434-D65A8599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BE3A3C-B19A-C1B9-917B-6D3E1714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87DAD-8807-418F-98AC-C4F46DAD593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6581995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70F07-B4A9-B045-3045-9D16D047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3D76EB-CDCC-0852-7B78-05B0B959A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E5F02D-E668-D94A-FC0B-2467DB23C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73C19C-0E6F-E2B9-8509-24AAD0326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D0A856-73D1-91E4-CCE2-97C2709DA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EF1F05-DC1F-5C14-283A-FFC059A6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187E4C-01E8-B534-794C-B6C03FA6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1C2AF9-1E23-45FF-5CFC-51DEDC70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7B74A-BF66-44D7-839A-07FECF512EE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9326444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656B8-AA9A-99CC-2566-A863B8E4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765E9F-5CFD-F762-A47D-AB5D3BD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B862B3-A40C-EA63-F44B-375332F3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25ACBD-7C63-214D-A68B-A5831570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E6071-7520-4E0F-BD0D-D81E5006EBA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4464990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9AC4F6-7B58-A297-FDEA-91514110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2A8D88-4673-5416-005E-EFEC1710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B887F-A1DF-5829-3F6D-A090C8EE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1A1CC-1DEF-4185-8B5E-796B5B1AF12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4535554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2C544-D188-49A5-A088-C90FDCC2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CC4C4-B228-147B-329C-71D3D95D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34C30C-1469-1E2C-59A1-0A53CD3E0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DB6A6F-E1BC-C6B0-60A7-27C41230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E8367A-DAAA-EE97-81DB-0CC833AC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4813D7-96B3-6ADA-D1A2-7BCB2BA6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1A2BC-5190-41C8-984B-F22FD14BBD1A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0315834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CD467D-927F-F965-C2E7-1E324A3F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B572FA-832B-6447-684D-D3A6922E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69F284-C466-3DB5-6307-3A4A9880F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58D130-099D-4F11-68D7-C650A617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954485-2D2A-3DB8-C98E-57770164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9892B9-70A5-F8F0-9718-0F77647F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3ED4B-1487-406A-9724-F160C4D77751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8289380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97660-7FA2-358B-9094-8A97E981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A1252B-C9C4-F3DD-5CDB-CF76CE1DA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D6AE42-5E48-B77A-F516-9FE3ADE7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CBFC7E-4ABD-F980-B97E-2BA168D1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B25619-2903-EA2F-880C-CD477AEB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33F64-9085-4623-AE61-BC94596BC4D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0288282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C9C7B28-4587-7A6B-F557-FBEC2FA0F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4DDE67-997B-E772-1899-90DE1CCE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0C5E75-708D-3451-B94E-EB2F7F1C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8511D8-5CA6-76A8-D999-80E0186D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0B5D8D-841C-6044-E830-97E7057D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5209C-B520-4FF8-807A-45E54FEC940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818866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ande-02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61513" r="819"/>
          <a:stretch/>
        </p:blipFill>
        <p:spPr>
          <a:xfrm>
            <a:off x="0" y="2865120"/>
            <a:ext cx="12192000" cy="73586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56D3EEF-DE4E-429D-8EC4-DDC531AFF587}" type="slidenum">
              <a:rPr lang="fr-FR" smtClean="0"/>
              <a:pPr/>
              <a:t>‹N°›</a:t>
            </a:fld>
            <a:endParaRPr lang="fr-FR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0" lang="fr-FR" sz="1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Image 4" descr="Une image contenant Police, Graphique, graphisme, logo&#10;&#10;Le contenu généré par l’IA peut être incorrect.">
            <a:extLst>
              <a:ext uri="{FF2B5EF4-FFF2-40B4-BE49-F238E27FC236}">
                <a16:creationId xmlns:a16="http://schemas.microsoft.com/office/drawing/2014/main" id="{B2AB579A-F8D8-1AB3-AB7F-E59A26EA8C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447800"/>
            <a:ext cx="3429000" cy="103978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727E1D-9E8D-9CEC-AA67-20E6E1F6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26796"/>
            <a:ext cx="10972800" cy="65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6" name="Image 15" descr="band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53192"/>
            <a:ext cx="12192000" cy="128608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09600" y="934136"/>
            <a:ext cx="10972800" cy="65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56D3EEF-DE4E-429D-8EC4-DDC531AFF587}" type="slidenum">
              <a:rPr lang="fr-FR" smtClean="0"/>
              <a:pPr/>
              <a:t>‹N°›</a:t>
            </a:fld>
            <a:endParaRPr lang="fr-FR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0" lang="fr-FR" sz="100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idx="1"/>
          </p:nvPr>
        </p:nvSpPr>
        <p:spPr>
          <a:xfrm>
            <a:off x="1162757" y="2057400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2" name="Image 1" descr="Une image contenant Police, Graphique, graphisme, logo&#10;&#10;Le contenu généré par l’IA peut être incorrect.">
            <a:extLst>
              <a:ext uri="{FF2B5EF4-FFF2-40B4-BE49-F238E27FC236}">
                <a16:creationId xmlns:a16="http://schemas.microsoft.com/office/drawing/2014/main" id="{F7B5E127-21EF-913C-C8D7-5B2C534F5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5" y="181280"/>
            <a:ext cx="2166391" cy="656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382B676-EDE3-E196-7C9D-632F1640F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27D2AD-2CA5-B6B5-4C10-27ED0C3DC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4B41C8E-DAC4-CE75-27E0-EF45B0338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C376-48D7-47D3-88A6-60BCCF95A4A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9220700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BE0B-87B3-453E-A19C-972D6C27D1B4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87B-9906-4D8F-9ABF-D689C3F944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BE0B-87B3-453E-A19C-972D6C27D1B4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87B-9906-4D8F-9ABF-D689C3F944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43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BE0B-87B3-453E-A19C-972D6C27D1B4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E87B-9906-4D8F-9ABF-D689C3F944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88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0D9BC-5A0A-A586-8774-D8B0D7150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778086-EDDD-E102-26BD-0AFAE262F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618939-B7F2-1935-592B-8DCB5F7E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E24160-3239-D945-C3B1-A617617D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06C4A-BDDD-931E-A72C-C9873A57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9CFD9-8332-460C-A8CC-D4B2F187A65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2605799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C4E76-A0A8-52EA-41EE-DC98F0D5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5CF9A-9D81-33C3-3AFF-852482B41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D9F84B-70A6-8178-A0DA-17F56AFB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31F6A7-8CAA-C093-6124-F661A7C9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95433F-CF67-46F2-E35C-973887F7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AEB54-C2B5-4386-813A-8F574C749C0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657043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56D3EEF-DE4E-429D-8EC4-DDC531AFF587}" type="slidenum">
              <a:rPr lang="fr-FR" smtClean="0"/>
              <a:pPr/>
              <a:t>‹N°›</a:t>
            </a:fld>
            <a:endParaRPr lang="fr-FR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0" lang="fr-FR" sz="10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057400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TITRE 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667" r:id="rId4"/>
    <p:sldLayoutId id="2147485668" r:id="rId5"/>
    <p:sldLayoutId id="2147485669" r:id="rId6"/>
    <p:sldLayoutId id="2147485670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2400" b="1" kern="1200">
          <a:solidFill>
            <a:schemeClr val="tx2"/>
          </a:solidFill>
          <a:latin typeface="Arial"/>
          <a:ea typeface="+mn-ea"/>
          <a:cs typeface="Arial"/>
        </a:defRPr>
      </a:lvl1pPr>
      <a:lvl2pPr marL="301943" indent="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2200" kern="1200">
          <a:solidFill>
            <a:schemeClr val="tx2"/>
          </a:solidFill>
          <a:latin typeface="Arial"/>
          <a:ea typeface="+mn-ea"/>
          <a:cs typeface="Arial"/>
        </a:defRPr>
      </a:lvl2pPr>
      <a:lvl3pPr marL="627063" indent="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2000" kern="1200">
          <a:solidFill>
            <a:schemeClr val="tx2"/>
          </a:solidFill>
          <a:latin typeface="Arial"/>
          <a:ea typeface="+mn-ea"/>
          <a:cs typeface="Arial"/>
        </a:defRPr>
      </a:lvl3pPr>
      <a:lvl4pPr marL="914400" indent="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800" kern="1200">
          <a:solidFill>
            <a:schemeClr val="tx2"/>
          </a:solidFill>
          <a:latin typeface="Arial"/>
          <a:ea typeface="+mn-ea"/>
          <a:cs typeface="Arial"/>
        </a:defRPr>
      </a:lvl4pPr>
      <a:lvl5pPr marL="1234440" indent="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361500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 baseline="0">
          <a:ln>
            <a:noFill/>
          </a:ln>
          <a:solidFill>
            <a:srgbClr val="C00000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Symbol" panose="05050102010706020507" pitchFamily="18" charset="2"/>
        <a:buChar char="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Symbol" panose="05050102010706020507" pitchFamily="18" charset="2"/>
        <a:buChar char="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Symbol" panose="05050102010706020507" pitchFamily="18" charset="2"/>
        <a:buChar char="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0C24CE-A526-E444-3937-3386E2B1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CC4CE9-37AC-1FA9-47C8-1CB112047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E3BC6-D747-5D29-C90F-7DA290F8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6D3EEF-DE4E-429D-8EC4-DDC531AFF587}" type="slidenum">
              <a:rPr lang="fr-FR" smtClean="0"/>
              <a:pPr/>
              <a:t>‹N°›</a:t>
            </a:fld>
            <a:endParaRPr lang="fr-FR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B7AC18-A5DB-A0DE-2CDF-7FCF387BB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0" lang="fr-FR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BE65E5-F95D-5DD5-9201-2CB9EE5FD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F8CDB-E40A-44EE-A09B-B01AF80BE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40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8" r:id="rId1"/>
    <p:sldLayoutId id="2147485649" r:id="rId2"/>
    <p:sldLayoutId id="2147485650" r:id="rId3"/>
    <p:sldLayoutId id="2147485651" r:id="rId4"/>
    <p:sldLayoutId id="2147485652" r:id="rId5"/>
    <p:sldLayoutId id="2147485653" r:id="rId6"/>
    <p:sldLayoutId id="2147485654" r:id="rId7"/>
    <p:sldLayoutId id="2147485655" r:id="rId8"/>
    <p:sldLayoutId id="2147485656" r:id="rId9"/>
    <p:sldLayoutId id="2147485657" r:id="rId10"/>
    <p:sldLayoutId id="2147485658" r:id="rId11"/>
  </p:sldLayoutIdLst>
  <p:transition spd="med">
    <p:rand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curite-routiere.gouv.fr/permis-et-situation-de-handicap/carte-des-plateaux-techniques-de-sante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g.fr/wp-content/uploads/2024/02/Toutnestpluspermis-20220315.pdf" TargetMode="External"/><Relationship Id="rId2" Type="http://schemas.openxmlformats.org/officeDocument/2006/relationships/hyperlink" Target="https://www.cmg.fr/conference-en-ligne-la-mobilite-des-aines-quels-enjeux-aujourdhui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mg.fr/wp-content/uploads/2024/01/La-situation-de-mon-patient-presente-elle-des-risques-2024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8F86DD27-899F-5E37-F6CB-5FDEDE9F3E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67038" y="985839"/>
            <a:ext cx="7239000" cy="1444625"/>
          </a:xfrm>
        </p:spPr>
        <p:txBody>
          <a:bodyPr/>
          <a:lstStyle/>
          <a:p>
            <a:endParaRPr lang="fr-FR" altLang="fr-FR"/>
          </a:p>
        </p:txBody>
      </p:sp>
      <p:sp>
        <p:nvSpPr>
          <p:cNvPr id="6147" name="Sous-titre 2">
            <a:extLst>
              <a:ext uri="{FF2B5EF4-FFF2-40B4-BE49-F238E27FC236}">
                <a16:creationId xmlns:a16="http://schemas.microsoft.com/office/drawing/2014/main" id="{4C70905C-09E4-0419-BF5D-6A80EC3AAA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6148" name="Image 3">
            <a:extLst>
              <a:ext uri="{FF2B5EF4-FFF2-40B4-BE49-F238E27FC236}">
                <a16:creationId xmlns:a16="http://schemas.microsoft.com/office/drawing/2014/main" id="{7C7F2B01-F97C-A71B-AF19-5D5D550E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80" y="620688"/>
            <a:ext cx="10332640" cy="581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0009B6-8B92-0879-9024-B255FC5D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1A1CC-1DEF-4185-8B5E-796B5B1AF12F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2B44CD-EAA1-E253-E7A9-5D6F6766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0"/>
            <a:ext cx="7056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9963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01E22-3D1B-2675-B2E4-1836C862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656920"/>
          </a:xfrm>
        </p:spPr>
        <p:txBody>
          <a:bodyPr/>
          <a:lstStyle/>
          <a:p>
            <a:r>
              <a:rPr lang="fr-FR" dirty="0"/>
              <a:t>L’ENTOURAGE LA FAMILLE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E3ABFD-F2A6-F991-EF04-2162D2B8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703652"/>
            <a:ext cx="9877777" cy="3450696"/>
          </a:xfrm>
        </p:spPr>
        <p:txBody>
          <a:bodyPr/>
          <a:lstStyle/>
          <a:p>
            <a:r>
              <a:rPr lang="fr-FR" dirty="0"/>
              <a:t>Peut  conseiller la personne</a:t>
            </a:r>
          </a:p>
          <a:p>
            <a:endParaRPr lang="fr-FR" dirty="0"/>
          </a:p>
          <a:p>
            <a:r>
              <a:rPr lang="fr-FR" dirty="0"/>
              <a:t>Participer à la sensibilisation et aider à élaborer des stratégies d’adaptation. </a:t>
            </a:r>
          </a:p>
          <a:p>
            <a:endParaRPr lang="fr-FR" dirty="0"/>
          </a:p>
          <a:p>
            <a:r>
              <a:rPr lang="fr-FR" dirty="0"/>
              <a:t>Dans le cas d’une situation à risque pour les autres ou pour le patient, l’entourage peut faire un signalement au préfet.</a:t>
            </a:r>
          </a:p>
        </p:txBody>
      </p:sp>
    </p:spTree>
    <p:extLst>
      <p:ext uri="{BB962C8B-B14F-4D97-AF65-F5344CB8AC3E}">
        <p14:creationId xmlns:p14="http://schemas.microsoft.com/office/powerpoint/2010/main" val="30154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71A5D-44B7-950D-3485-4A272BCA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sont les situations qui doivent attirer l’attention en consultation ?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FACC76-9D0C-666A-3C86-8C40A411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La prise de médicaments, </a:t>
            </a:r>
          </a:p>
          <a:p>
            <a:r>
              <a:rPr lang="fr-FR" dirty="0"/>
              <a:t>Certaines pathologies peuvent avoir une influence sur les capacités de tout conducteur</a:t>
            </a:r>
            <a:r>
              <a:rPr lang="fr-FR" b="0" dirty="0"/>
              <a:t>:</a:t>
            </a:r>
          </a:p>
          <a:p>
            <a:r>
              <a:rPr lang="fr-FR" b="0" dirty="0"/>
              <a:t>	- motrices, </a:t>
            </a:r>
          </a:p>
          <a:p>
            <a:r>
              <a:rPr lang="fr-FR" b="0" dirty="0"/>
              <a:t>	- visuelles, </a:t>
            </a:r>
          </a:p>
          <a:p>
            <a:r>
              <a:rPr lang="fr-FR" b="0" dirty="0"/>
              <a:t>	- auditives </a:t>
            </a:r>
          </a:p>
          <a:p>
            <a:r>
              <a:rPr lang="fr-FR" b="0" dirty="0"/>
              <a:t>	- ou neurologiques.</a:t>
            </a:r>
          </a:p>
          <a:p>
            <a:br>
              <a:rPr lang="fr-FR" b="0" dirty="0"/>
            </a:br>
            <a:r>
              <a:rPr lang="fr-FR" dirty="0"/>
              <a:t>Quelle que soit la situation il est tout à fait possible de participer au changement de comportement du patient.</a:t>
            </a:r>
            <a:br>
              <a:rPr lang="fr-FR" dirty="0"/>
            </a:br>
            <a:endParaRPr lang="fr-FR" b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8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6AAE7EB-7BC5-6451-45B4-B67BD303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1A1CC-1DEF-4185-8B5E-796B5B1AF12F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FE25CF-2C99-D64D-B8C4-F79FA29BF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7" y="476671"/>
            <a:ext cx="11719215" cy="624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16095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401041-CE7D-60EA-4B43-DE01BD31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1A1CC-1DEF-4185-8B5E-796B5B1AF12F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2C7300-464E-0448-F03A-84AE7132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2" y="260648"/>
            <a:ext cx="1242836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8269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12CCCC-26E0-6596-90F8-FDEB4F3F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1A1CC-1DEF-4185-8B5E-796B5B1AF12F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3C89B3-D6C2-7C0E-1FB9-783D22EF6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228" y="44624"/>
            <a:ext cx="8171283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CA7BF5-602F-D652-F977-0CECB09C8967}"/>
              </a:ext>
            </a:extLst>
          </p:cNvPr>
          <p:cNvSpPr txBox="1"/>
          <p:nvPr/>
        </p:nvSpPr>
        <p:spPr>
          <a:xfrm>
            <a:off x="407368" y="1700808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EPWORTH</a:t>
            </a:r>
          </a:p>
          <a:p>
            <a:endParaRPr lang="fr-FR" dirty="0"/>
          </a:p>
          <a:p>
            <a:r>
              <a:rPr lang="fr-FR" dirty="0"/>
              <a:t>7 à 9 litigieux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10 ou plus : pathologique</a:t>
            </a:r>
          </a:p>
        </p:txBody>
      </p:sp>
    </p:spTree>
    <p:extLst>
      <p:ext uri="{BB962C8B-B14F-4D97-AF65-F5344CB8AC3E}">
        <p14:creationId xmlns:p14="http://schemas.microsoft.com/office/powerpoint/2010/main" val="3196618722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256ED30-C047-F240-76AD-72B72AF6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260648"/>
            <a:ext cx="11737303" cy="60486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DD2520-7E87-CFC0-4A14-784E342F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2636912"/>
            <a:ext cx="3934374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1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907D95D-3DF7-AE25-2463-7D940DB97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70" y="260648"/>
            <a:ext cx="1184990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8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CCC4B-3A44-484F-E407-6644EDC6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40" y="116632"/>
            <a:ext cx="10972800" cy="656920"/>
          </a:xfrm>
        </p:spPr>
        <p:txBody>
          <a:bodyPr/>
          <a:lstStyle/>
          <a:p>
            <a:r>
              <a:rPr lang="fr-FR" dirty="0"/>
              <a:t>Pictogrammes médicaments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092207-DF03-5E34-68BC-724E9FD95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6" y="743836"/>
            <a:ext cx="11881320" cy="58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1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5E24D-8383-0FB7-A055-01DC39624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Réglementation liée au handicap </a:t>
            </a:r>
            <a:br>
              <a:rPr lang="fr-FR" dirty="0"/>
            </a:br>
            <a:r>
              <a:rPr lang="fr-FR" dirty="0"/>
              <a:t>Code de la route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D853A-E95E-DD39-39F0-7DACC5AC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2057400"/>
            <a:ext cx="10561158" cy="3450696"/>
          </a:xfrm>
        </p:spPr>
        <p:txBody>
          <a:bodyPr>
            <a:normAutofit fontScale="92500" lnSpcReduction="10000"/>
          </a:bodyPr>
          <a:lstStyle/>
          <a:p>
            <a:pPr fontAlgn="auto"/>
            <a:r>
              <a:rPr lang="fr-FR" dirty="0"/>
              <a:t>Tout conducteur a la responsabilité de s’assurer de son aptitude à la conduite. </a:t>
            </a:r>
          </a:p>
          <a:p>
            <a:pPr fontAlgn="auto"/>
            <a:endParaRPr lang="fr-FR" dirty="0"/>
          </a:p>
          <a:p>
            <a:pPr fontAlgn="auto"/>
            <a:r>
              <a:rPr lang="fr-FR" dirty="0"/>
              <a:t>Chacun doit effectuer les démarches nécessaires à l’obtention de son autorisation de conduire </a:t>
            </a:r>
          </a:p>
          <a:p>
            <a:pPr fontAlgn="auto"/>
            <a:endParaRPr lang="fr-FR" dirty="0"/>
          </a:p>
          <a:p>
            <a:pPr fontAlgn="auto"/>
            <a:r>
              <a:rPr lang="fr-FR" dirty="0"/>
              <a:t>Et en cas d’évolution du handicap ou de sa pathologie, </a:t>
            </a:r>
          </a:p>
          <a:p>
            <a:pPr fontAlgn="auto"/>
            <a:r>
              <a:rPr lang="fr-FR" dirty="0"/>
              <a:t>en discuter avec son médecin</a:t>
            </a:r>
          </a:p>
          <a:p>
            <a:pPr fontAlgn="auto"/>
            <a:endParaRPr lang="fr-FR" dirty="0"/>
          </a:p>
          <a:p>
            <a:pPr fontAlgn="auto"/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6547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D074C-2D09-15B9-D751-3693D46B0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D493D8-5C96-9375-4029-323931F73C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154AD8-2C29-F169-96D9-23AD1170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9CFD9-8332-460C-A8CC-D4B2F187A65C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3BF660C0-BE0C-F71D-5FFB-0734CA9F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2" y="287982"/>
            <a:ext cx="11654456" cy="628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370945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9AA98-6E42-C9D3-1061-D5DA2376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Signalement pour inaptitude à la conduite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AF6D54-60DE-2E9E-7984-4105CD5C8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000" b="0" i="1" dirty="0"/>
              <a:t>Dernière mise à jour le 05/12/24</a:t>
            </a:r>
          </a:p>
          <a:p>
            <a:r>
              <a:rPr lang="fr-FR" b="0" i="1" dirty="0"/>
              <a:t>Cette procédure permet de protéger un proche qui prend le volant alors qu’il ne semble plus avoir les capacités médicales pour conduire en sécurité. </a:t>
            </a:r>
          </a:p>
          <a:p>
            <a:endParaRPr lang="fr-FR" b="0" i="1" dirty="0"/>
          </a:p>
          <a:p>
            <a:r>
              <a:rPr lang="fr-FR" b="0" i="1" dirty="0"/>
              <a:t>Le signalement d’une personne au préfet pourra déclencher, si nécessaire, un contrôle médical chez un médecin agréé. </a:t>
            </a:r>
          </a:p>
          <a:p>
            <a:endParaRPr lang="fr-FR" b="0" i="1" dirty="0"/>
          </a:p>
          <a:p>
            <a:r>
              <a:rPr lang="fr-FR" b="0" i="1" dirty="0"/>
              <a:t>Ce dernier se prononcera sur l’aptitude médicale à la conduite de la personne signalée et transmettra son avis au préfet de Police qui prendra la décision finale.</a:t>
            </a:r>
          </a:p>
          <a:p>
            <a:endParaRPr lang="fr-FR" b="0" i="1" dirty="0"/>
          </a:p>
          <a:p>
            <a:r>
              <a:rPr lang="fr-FR" sz="1800" b="0" i="1" dirty="0"/>
              <a:t>https://www.securite-routiere.gouv.fr/dangers-de-la-route/sante-et-conduite/inaptitude-la-conduite-procedure-de-signalement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541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0FAA5-4108-B865-5BA8-E876E3A37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dirty="0"/>
              <a:t>« Si vous omettez de vous soumettre au contrôle médical imposé par votre état de santé, vous vous exposez à une suspension du permis de conduire. </a:t>
            </a:r>
          </a:p>
          <a:p>
            <a:endParaRPr lang="fr-FR" b="0" dirty="0"/>
          </a:p>
          <a:p>
            <a:r>
              <a:rPr lang="fr-FR" b="0" dirty="0"/>
              <a:t>Par ailleurs, en cas d’accident dû à une pathologie considérée comme incompatible avec le fait de conduire, si vous êtes responsable, vous risquez de ne pas être couvert par votre assurance.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0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29D0FE-5D1D-16C7-9262-796D280B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Si le contexte présente un risque 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F2CBC6-746D-0C09-7025-2B5551ED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703652"/>
            <a:ext cx="10705174" cy="3450696"/>
          </a:xfrm>
        </p:spPr>
        <p:txBody>
          <a:bodyPr/>
          <a:lstStyle/>
          <a:p>
            <a:r>
              <a:rPr lang="fr-FR" b="0" dirty="0"/>
              <a:t>Faut-il immédiatement faire évaluer l’aptitude à la conduite ? </a:t>
            </a:r>
          </a:p>
          <a:p>
            <a:r>
              <a:rPr lang="fr-FR" b="0" dirty="0"/>
              <a:t>et auprès de qui ? </a:t>
            </a:r>
          </a:p>
          <a:p>
            <a:endParaRPr lang="fr-FR" b="0" dirty="0"/>
          </a:p>
          <a:p>
            <a:r>
              <a:rPr lang="fr-FR" b="0" dirty="0"/>
              <a:t>Pour les personnes les plus isolées des solutions pour le maintien d’une conduite sans danger sont-elles envisageables ? </a:t>
            </a:r>
          </a:p>
          <a:p>
            <a:endParaRPr lang="fr-FR" b="0" dirty="0"/>
          </a:p>
          <a:p>
            <a:r>
              <a:rPr lang="fr-FR" b="0" dirty="0"/>
              <a:t>Quand faire appel au médecin agréé de permis de conduire et qu’en attendre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025EC-4721-7C62-0786-33B373A9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Demander aux autres professionnels de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F61ED5-2A28-143A-0BA5-EFA7904E5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un avis sur l’impact de la situation médicale:</a:t>
            </a:r>
          </a:p>
          <a:p>
            <a:endParaRPr lang="fr-FR" dirty="0"/>
          </a:p>
          <a:p>
            <a:r>
              <a:rPr lang="fr-FR" dirty="0"/>
              <a:t>- Médecins spécialistes.</a:t>
            </a:r>
          </a:p>
          <a:p>
            <a:endParaRPr lang="fr-FR" dirty="0"/>
          </a:p>
          <a:p>
            <a:r>
              <a:rPr lang="fr-FR" dirty="0"/>
              <a:t>- Infirmier, kinésithérapeute, ergothérapeute, etc.</a:t>
            </a:r>
          </a:p>
        </p:txBody>
      </p:sp>
    </p:spTree>
    <p:extLst>
      <p:ext uri="{BB962C8B-B14F-4D97-AF65-F5344CB8AC3E}">
        <p14:creationId xmlns:p14="http://schemas.microsoft.com/office/powerpoint/2010/main" val="3710911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87167-7055-1215-AF7A-2C0370D0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Trouver une solution pour les déplacements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380650-9FA4-1C04-EE32-4D7654AFA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aide adaptée proposée par le département ou la commune d’habitation: Centres communaux d’action sociale (CCAS)</a:t>
            </a:r>
          </a:p>
          <a:p>
            <a:endParaRPr lang="fr-FR" dirty="0"/>
          </a:p>
          <a:p>
            <a:r>
              <a:rPr lang="fr-FR" dirty="0"/>
              <a:t>Un taxi conventionné. </a:t>
            </a:r>
          </a:p>
          <a:p>
            <a:endParaRPr lang="fr-FR" dirty="0"/>
          </a:p>
          <a:p>
            <a:r>
              <a:rPr lang="fr-FR" dirty="0"/>
              <a:t>L’aide-ménagère accepte parfois d’accompagner aux rendez-vous.</a:t>
            </a:r>
          </a:p>
        </p:txBody>
      </p:sp>
    </p:spTree>
    <p:extLst>
      <p:ext uri="{BB962C8B-B14F-4D97-AF65-F5344CB8AC3E}">
        <p14:creationId xmlns:p14="http://schemas.microsoft.com/office/powerpoint/2010/main" val="3369381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81C6-BA78-2C51-957E-3CAC4A8A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médecin agréé auprès de la préfecture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8092C7-E262-96DD-F25C-0E56BBCFD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757" y="2057400"/>
            <a:ext cx="10333843" cy="3450696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Peut rendre un avis d’aptitude médicale à la conduite qu’il transmet au préfet. </a:t>
            </a:r>
          </a:p>
          <a:p>
            <a:endParaRPr lang="fr-FR" dirty="0"/>
          </a:p>
          <a:p>
            <a:r>
              <a:rPr lang="fr-FR" dirty="0"/>
              <a:t>Il propose, le cas échéant, les adaptations nécessaires pour le maintien de la conduite : </a:t>
            </a:r>
          </a:p>
          <a:p>
            <a:pPr marL="342900" indent="-342900">
              <a:buFontTx/>
              <a:buChar char="-"/>
            </a:pPr>
            <a:r>
              <a:rPr lang="fr-FR" dirty="0"/>
              <a:t>Limitation </a:t>
            </a:r>
            <a:r>
              <a:rPr lang="fr-FR" b="0" dirty="0"/>
              <a:t>en cas d’absence de vision nocturne, la conduite la nuit sera interdite.</a:t>
            </a:r>
          </a:p>
          <a:p>
            <a:pPr marL="342900" indent="-342900">
              <a:buFontTx/>
              <a:buChar char="-"/>
            </a:pPr>
            <a:endParaRPr lang="fr-FR" b="0" dirty="0"/>
          </a:p>
          <a:p>
            <a:pPr marL="342900" indent="-342900">
              <a:buFontTx/>
              <a:buChar char="-"/>
            </a:pPr>
            <a:r>
              <a:rPr lang="fr-FR" b="0" dirty="0"/>
              <a:t> Restriction aux trajets dans un rayon de ...km du lieu de résidence du titulaire ou uniquement à l’intérieur d’une ville/ d’une région.</a:t>
            </a:r>
            <a:br>
              <a:rPr lang="fr-FR" dirty="0"/>
            </a:br>
            <a:r>
              <a:rPr lang="fr-FR" b="0" dirty="0"/>
              <a:t>05.03. Conduite sans passagers.</a:t>
            </a:r>
            <a:br>
              <a:rPr lang="fr-FR" dirty="0"/>
            </a:br>
            <a:r>
              <a:rPr lang="fr-FR" b="0" dirty="0"/>
              <a:t>05.04. Restreint aux trajets à vitesse inférieure ou égale à… km/h.</a:t>
            </a:r>
            <a:br>
              <a:rPr lang="fr-FR" dirty="0"/>
            </a:br>
            <a:r>
              <a:rPr lang="fr-FR" b="0" dirty="0"/>
              <a:t>05.05. Conduite uniquement autorisée accompagnée d’un titulaire de permis de conduire.</a:t>
            </a:r>
            <a:br>
              <a:rPr lang="fr-FR" dirty="0"/>
            </a:br>
            <a:r>
              <a:rPr lang="fr-FR" b="0" dirty="0"/>
              <a:t>05.07. Pas de conduite sur autoroute.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490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3EFBB-518B-A594-E12B-E1962172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Pas d’exception au secret médical !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94FCD4-C21B-9318-9656-763A79FC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stage de réadaptation en auto-école privée ou partenaire d’un centre de réadaptation fonctionnelle est parfois possible sur prescription médicale.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997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3D5CE-5EB5-9419-D5FA-FABF3E89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plateau technique « reprise de la conduite » au sein des structures de </a:t>
            </a:r>
            <a:br>
              <a:rPr lang="fr-FR" dirty="0"/>
            </a:br>
            <a:r>
              <a:rPr lang="fr-FR" dirty="0"/>
              <a:t>Soins Médicaux et de Réadaptation (SMR)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DBFC40-7C35-A39A-B9E0-1249F5613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111" y="2780928"/>
            <a:ext cx="9877777" cy="3450696"/>
          </a:xfrm>
        </p:spPr>
        <p:txBody>
          <a:bodyPr/>
          <a:lstStyle/>
          <a:p>
            <a:r>
              <a:rPr lang="fr-FR" dirty="0"/>
              <a:t>Au sein du plateau, une équipe pluriprofessionnelle peut prendre en charge le patient pour une évaluation de l’aptitude médicale à la conduite.</a:t>
            </a:r>
          </a:p>
          <a:p>
            <a:endParaRPr lang="fr-FR" dirty="0"/>
          </a:p>
          <a:p>
            <a:r>
              <a:rPr lang="fr-FR" dirty="0"/>
              <a:t>Et réaliser un test d’aptitude sur simulateur de conduite automobile </a:t>
            </a:r>
            <a:r>
              <a:rPr lang="fr-FR" dirty="0">
                <a:hlinkClick r:id="rId2"/>
              </a:rPr>
              <a:t>https://www.securite-routiere.gouv.fr/permis-et-situation-de-handicap/carte-des-plateaux-techniques-de-sante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3658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C06DEBD-57B1-9D11-F7EE-3D6FBA172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9224"/>
            <a:ext cx="9144000" cy="1452282"/>
          </a:xfrm>
        </p:spPr>
        <p:txBody>
          <a:bodyPr>
            <a:normAutofit/>
          </a:bodyPr>
          <a:lstStyle/>
          <a:p>
            <a:pPr algn="just"/>
            <a:endParaRPr lang="fr-FR" sz="1800" b="1" i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63441D-B78D-EA18-B3BA-86F9DD3E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9DBA-0A4A-4680-92F8-7904BB7DFE3E}" type="slidenum">
              <a:rPr lang="fr-FR" smtClean="0"/>
              <a:t>28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C1EE8BD-DA43-3599-20D9-6F111C1F1A87}"/>
              </a:ext>
            </a:extLst>
          </p:cNvPr>
          <p:cNvSpPr txBox="1">
            <a:spLocks/>
          </p:cNvSpPr>
          <p:nvPr/>
        </p:nvSpPr>
        <p:spPr>
          <a:xfrm>
            <a:off x="871449" y="2746340"/>
            <a:ext cx="10449102" cy="2444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latin typeface="Arial Narrow" panose="020B0606020202030204" pitchFamily="34" charset="0"/>
              </a:rPr>
              <a:t>Qui sont les médecins susceptibles de repérer les pathologies répertoriées par l’arrêté ministérielles du 28 mars 2022 ?</a:t>
            </a:r>
          </a:p>
        </p:txBody>
      </p:sp>
    </p:spTree>
    <p:extLst>
      <p:ext uri="{BB962C8B-B14F-4D97-AF65-F5344CB8AC3E}">
        <p14:creationId xmlns:p14="http://schemas.microsoft.com/office/powerpoint/2010/main" val="2288613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670BB1E2-62F8-5C1A-C696-90BBBE8B0413}"/>
              </a:ext>
            </a:extLst>
          </p:cNvPr>
          <p:cNvSpPr txBox="1"/>
          <p:nvPr/>
        </p:nvSpPr>
        <p:spPr>
          <a:xfrm>
            <a:off x="648182" y="1759593"/>
            <a:ext cx="10610850" cy="415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Tous les Médecins de Soins </a:t>
            </a:r>
            <a:r>
              <a:rPr lang="fr-FR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(toutes spécialités confondues: médecin généraliste/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ophtalmo /psy / neuro /cardio/endocrino/gériatre/oncologue etc.</a:t>
            </a:r>
            <a:r>
              <a:rPr lang="fr-FR" sz="2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</a:t>
            </a:r>
            <a:r>
              <a:rPr lang="fr-FR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médecin du travail </a:t>
            </a:r>
            <a:r>
              <a:rPr lang="fr-FR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la mesure où il a la possibilité de déclarer une inaptitude au poste de travail s’il décèle une pathologie incompatible avec la conduite et que le poste de travail justifie de conduire.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Médecin Agréé au Permis de Conduire.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953A69B2-DC7B-CB22-BF98-795E6AF23B87}"/>
              </a:ext>
            </a:extLst>
          </p:cNvPr>
          <p:cNvSpPr txBox="1">
            <a:spLocks/>
          </p:cNvSpPr>
          <p:nvPr/>
        </p:nvSpPr>
        <p:spPr>
          <a:xfrm>
            <a:off x="648182" y="231493"/>
            <a:ext cx="10336193" cy="7870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3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Réponses : 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3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4B7D0-A9C4-52E5-70F8-98C3EDAF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Conduite automobile chez les personnes âgées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E39F21-A3AB-1D3F-9B51-B33942E5B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/>
              <a:t>Repérer les personnes à risques </a:t>
            </a:r>
          </a:p>
          <a:p>
            <a:pPr lvl="0"/>
            <a:r>
              <a:rPr lang="fr-FR" b="1" dirty="0"/>
              <a:t>Évaluer le degré de risque </a:t>
            </a:r>
          </a:p>
          <a:p>
            <a:pPr lvl="0"/>
            <a:r>
              <a:rPr lang="fr-FR" b="1" dirty="0"/>
              <a:t>Accompagner la personne à risque et sa famille  en pratique libérale </a:t>
            </a:r>
          </a:p>
          <a:p>
            <a:pPr lvl="0"/>
            <a:endParaRPr lang="fr-FR" b="1" dirty="0"/>
          </a:p>
          <a:p>
            <a:pPr lvl="0"/>
            <a:r>
              <a:rPr lang="fr-FR" b="1" dirty="0"/>
              <a:t>16 juin 20h</a:t>
            </a:r>
          </a:p>
          <a:p>
            <a:pPr lvl="0"/>
            <a:r>
              <a:rPr lang="fr-FR" sz="2000" dirty="0"/>
              <a:t>Dr Francis ABRAMOVICI médecin généraliste Unaformec Ile de France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72FD16-44D1-7B18-1508-AF5F60B1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AEB54-C2B5-4386-813A-8F574C749C06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9D9CB5-0FE5-3CE2-F800-FC51A377D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4001294"/>
            <a:ext cx="1100950" cy="9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0930"/>
      </p:ext>
    </p:extLst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0400E56-D2A8-2F95-779C-F89A7480DAAF}"/>
              </a:ext>
            </a:extLst>
          </p:cNvPr>
          <p:cNvSpPr txBox="1"/>
          <p:nvPr/>
        </p:nvSpPr>
        <p:spPr>
          <a:xfrm>
            <a:off x="246245" y="1075500"/>
            <a:ext cx="11467335" cy="511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Repérer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prendre en charge les pathologies interférents avec la capacité de conduire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S’appuyer sur l’aide d’autres spécialistes 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2"/>
            </a:pPr>
            <a:r>
              <a:rPr lang="fr-FR" sz="3200" b="1" dirty="0">
                <a:solidFill>
                  <a:schemeClr val="accent5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Consigner</a:t>
            </a:r>
            <a:r>
              <a:rPr lang="fr-FR" sz="1800" dirty="0">
                <a:solidFill>
                  <a:schemeClr val="accent5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5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le dossier médical et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Informer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patient sur les risques d’altération de </a:t>
            </a:r>
            <a:r>
              <a:rPr lang="fr-FR" sz="2400" b="1" dirty="0">
                <a:solidFill>
                  <a:schemeClr val="accent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capacité à conduite  liés à son état de santé ou éventuellement son traitement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(médicaments, alcool, drogues)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9625" lvl="1" algn="just">
              <a:lnSpc>
                <a:spcPct val="107000"/>
              </a:lnSpc>
              <a:spcAft>
                <a:spcPts val="800"/>
              </a:spcAft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Cette obligation d’information du patient est rappelée par un arrêt de la Cour de cassation du 25 février 1997, qui énonce que « le médecin est tenu d’une obligation particulière d’information vis-à-vis de son patient et qu’il lui incombe de prouver qu’il a exécuté cette obligation» (Chambre civile 1,25 février 1997 n° 94-19.685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3"/>
            </a:pPr>
            <a:r>
              <a:rPr lang="fr-FR" sz="3200" b="1" dirty="0">
                <a:solidFill>
                  <a:srgbClr val="7030A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Maintenir la confiance et le dialogue </a:t>
            </a:r>
            <a:r>
              <a:rPr lang="fr-FR" sz="3200" dirty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 nous ne pouvons pas </a:t>
            </a: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déroger au secret médical</a:t>
            </a:r>
            <a:endParaRPr lang="fr-FR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BDCF77-9036-E1CD-C8DD-7845F35E76DF}"/>
              </a:ext>
            </a:extLst>
          </p:cNvPr>
          <p:cNvSpPr txBox="1">
            <a:spLocks/>
          </p:cNvSpPr>
          <p:nvPr/>
        </p:nvSpPr>
        <p:spPr>
          <a:xfrm>
            <a:off x="1127448" y="620688"/>
            <a:ext cx="10336193" cy="7870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3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points Clés à retenir pour le Médecin Généraliste (1/3)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41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0400E56-D2A8-2F95-779C-F89A7480DAAF}"/>
              </a:ext>
            </a:extLst>
          </p:cNvPr>
          <p:cNvSpPr txBox="1"/>
          <p:nvPr/>
        </p:nvSpPr>
        <p:spPr>
          <a:xfrm>
            <a:off x="219920" y="1294209"/>
            <a:ext cx="11609408" cy="7045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4"/>
            </a:pPr>
            <a:r>
              <a:rPr lang="fr-FR" sz="3200" b="1" dirty="0">
                <a:solidFill>
                  <a:srgbClr val="84C02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3200" b="1" dirty="0">
                <a:solidFill>
                  <a:srgbClr val="84C02A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esponsabiliser le patient en tant que citoyen </a:t>
            </a:r>
            <a:endParaRPr lang="fr-FR" sz="3200" b="1" dirty="0">
              <a:solidFill>
                <a:srgbClr val="84C02A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chemeClr val="accent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conducteur reste le premier responsable de ses actes et de ses décisions.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b="1" i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vis-à-vis de la réglementation du permis de conduire</a:t>
            </a:r>
            <a:r>
              <a:rPr lang="fr-FR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l’oblige à signaler à l’administration toute pathologie ou handicap susceptible de retentir sur sa capacité de conduite.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b="1" i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vis-à-vis de son assureur</a:t>
            </a:r>
            <a:r>
              <a:rPr lang="fr-FR" sz="24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le contraint à apporter toute information sur une pathologie ou un handicap susceptible de modifier les clauses du contrat signé.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C01E8A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5/ Envisager des alternatives de transports et avec son accord  </a:t>
            </a:r>
            <a:r>
              <a:rPr lang="fr-FR" sz="3200" b="1" i="1" dirty="0">
                <a:solidFill>
                  <a:srgbClr val="C01E8A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s’appuyer sur son entourage familial.</a:t>
            </a:r>
            <a:endParaRPr lang="fr-FR" sz="3200" b="1" i="1" dirty="0">
              <a:solidFill>
                <a:srgbClr val="DAA204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C176435-A33E-3F39-0A80-DA3633BA94CB}"/>
              </a:ext>
            </a:extLst>
          </p:cNvPr>
          <p:cNvSpPr txBox="1">
            <a:spLocks/>
          </p:cNvSpPr>
          <p:nvPr/>
        </p:nvSpPr>
        <p:spPr>
          <a:xfrm>
            <a:off x="1127448" y="620688"/>
            <a:ext cx="10336193" cy="7870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3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points Clés à retenir pour le Médecin Généraliste (2/3)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46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0400E56-D2A8-2F95-779C-F89A7480DAAF}"/>
              </a:ext>
            </a:extLst>
          </p:cNvPr>
          <p:cNvSpPr txBox="1"/>
          <p:nvPr/>
        </p:nvSpPr>
        <p:spPr>
          <a:xfrm>
            <a:off x="462987" y="1468833"/>
            <a:ext cx="10938076" cy="402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 startAt="6"/>
              <a:tabLst/>
              <a:defRPr/>
            </a:pPr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nsister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auprès du patient-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</a:t>
            </a:r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n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ducteur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sur l’importance de</a:t>
            </a:r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consulter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le Médecin Agréé d’Aptitude au Permis de Conduire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914400" lvl="1" indent="-288925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Seul le Médecin agréé a le pouvoir de se prononcer sur une in/aptitude et ou proposer des aménagements. </a:t>
            </a:r>
          </a:p>
          <a:p>
            <a:pPr marL="914400" lvl="1" indent="-288925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L’entourage a aussi la possibilité de faire une demande par courrier au Préfet ou de faire un signalement à la gendarmerie ou à la police par le biais de main courante ou dépôt de plainte. </a:t>
            </a:r>
          </a:p>
          <a:p>
            <a:pPr marL="914400" lvl="1" indent="-288925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La consultation mandatée par le Préfet sera alors réalisée en commission médicale par 2 médecins Agrées. Elle permettra de décider de l’in/aptitude/ ou des possibilités d’aménagements /de restrictions.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7C3B093-03C3-C5C9-D633-9D692891D717}"/>
              </a:ext>
            </a:extLst>
          </p:cNvPr>
          <p:cNvSpPr txBox="1">
            <a:spLocks/>
          </p:cNvSpPr>
          <p:nvPr/>
        </p:nvSpPr>
        <p:spPr>
          <a:xfrm>
            <a:off x="911424" y="620688"/>
            <a:ext cx="10336193" cy="7870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3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points Clés à retenir pour le Médecin Généraliste (3/3)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90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D5B7B0-30C3-C8D8-0325-0BF0A0D8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28800"/>
            <a:ext cx="10873208" cy="4264203"/>
          </a:xfrm>
        </p:spPr>
        <p:txBody>
          <a:bodyPr>
            <a:noAutofit/>
          </a:bodyPr>
          <a:lstStyle/>
          <a:p>
            <a:pPr marL="625475" indent="-6254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	</a:t>
            </a:r>
            <a:r>
              <a:rPr lang="fr-FR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Médecin Agréé réalise </a:t>
            </a:r>
            <a:r>
              <a:rPr lang="fr-FR" sz="24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évaluation clinique </a:t>
            </a:r>
            <a:r>
              <a:rPr lang="fr-FR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l’aptitude physique, cognitive, sensorielle et adaptative du conducteur en</a:t>
            </a:r>
            <a:r>
              <a:rPr lang="fr-FR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s’appuyant sur le questionnaire médical déclaratif complété loyalement par le conducteur.</a:t>
            </a:r>
          </a:p>
          <a:p>
            <a:pPr marL="625475" indent="-6254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</a:t>
            </a:r>
            <a:r>
              <a:rPr lang="fr-FR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	</a:t>
            </a:r>
            <a:r>
              <a:rPr lang="fr-FR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copie du questionnaire médical est conservée et peut lui être opposable en cas de « fausse déclaration ».</a:t>
            </a:r>
            <a:endParaRPr lang="fr-FR" sz="2400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</a:t>
            </a:r>
            <a:r>
              <a:rPr lang="fr-FR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	</a:t>
            </a:r>
            <a:r>
              <a:rPr lang="fr-FR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Médecin Agréé</a:t>
            </a:r>
            <a:r>
              <a:rPr lang="fr-FR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 devoir d’informer l’usager des ses droits administratifs et ses échanges sont couverts par le secret médical.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9AABAB0-A2B9-31A0-E986-D052FD76B7C4}"/>
              </a:ext>
            </a:extLst>
          </p:cNvPr>
          <p:cNvSpPr txBox="1">
            <a:spLocks/>
          </p:cNvSpPr>
          <p:nvPr/>
        </p:nvSpPr>
        <p:spPr>
          <a:xfrm>
            <a:off x="648182" y="231493"/>
            <a:ext cx="10515600" cy="7870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rôle du Médecin Agrée (1/2)</a:t>
            </a:r>
          </a:p>
        </p:txBody>
      </p:sp>
    </p:spTree>
    <p:extLst>
      <p:ext uri="{BB962C8B-B14F-4D97-AF65-F5344CB8AC3E}">
        <p14:creationId xmlns:p14="http://schemas.microsoft.com/office/powerpoint/2010/main" val="1076735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D5B7B0-30C3-C8D8-0325-0BF0A0D8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82" y="1456198"/>
            <a:ext cx="10903352" cy="4517882"/>
          </a:xfrm>
        </p:spPr>
        <p:txBody>
          <a:bodyPr>
            <a:no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fr-FR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</a:t>
            </a:r>
            <a:r>
              <a:rPr lang="fr-FR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	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médecin d’aptitude au permis de conduire à l’issu de son examen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447800" lvl="2" indent="-5334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peut-être amené à demander des examens complémentaires. </a:t>
            </a:r>
          </a:p>
          <a:p>
            <a:pPr marL="1447800" lvl="2" indent="-5334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demander un avis médical sur la pathologie et ses traitements au médecin traitant ou à d’autres spécialistes. </a:t>
            </a:r>
          </a:p>
          <a:p>
            <a:pPr marL="1447800" lvl="2" indent="-5334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 renvoyer l’usager vers la commission médicale lorsqu’il n’est pas en mesure de statuer. </a:t>
            </a:r>
          </a:p>
          <a:p>
            <a:pPr marL="1447800" lvl="2" indent="-5334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proposer des possibilité d’aménagement /restriction ou l’addition de mention complémentaire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9AABAB0-A2B9-31A0-E986-D052FD76B7C4}"/>
              </a:ext>
            </a:extLst>
          </p:cNvPr>
          <p:cNvSpPr txBox="1">
            <a:spLocks/>
          </p:cNvSpPr>
          <p:nvPr/>
        </p:nvSpPr>
        <p:spPr>
          <a:xfrm>
            <a:off x="648182" y="231493"/>
            <a:ext cx="10515600" cy="7870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rôle du Médecin Agrée (2/2)</a:t>
            </a:r>
          </a:p>
        </p:txBody>
      </p:sp>
    </p:spTree>
    <p:extLst>
      <p:ext uri="{BB962C8B-B14F-4D97-AF65-F5344CB8AC3E}">
        <p14:creationId xmlns:p14="http://schemas.microsoft.com/office/powerpoint/2010/main" val="300602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5BFE478-E8CE-8615-294E-C9E66C10E6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3995783" cy="5477435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B42252C-84D0-AD46-858A-4E6CA47E59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7082" y="1416424"/>
            <a:ext cx="4695705" cy="5217458"/>
          </a:xfr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C2FA2DD7-EDCD-F356-BB2B-98FDE6AA2B1C}"/>
              </a:ext>
            </a:extLst>
          </p:cNvPr>
          <p:cNvSpPr txBox="1">
            <a:spLocks/>
          </p:cNvSpPr>
          <p:nvPr/>
        </p:nvSpPr>
        <p:spPr>
          <a:xfrm>
            <a:off x="648182" y="231493"/>
            <a:ext cx="11239018" cy="7870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questionnaire déclaratif de l’usager routier </a:t>
            </a:r>
          </a:p>
        </p:txBody>
      </p:sp>
    </p:spTree>
    <p:extLst>
      <p:ext uri="{BB962C8B-B14F-4D97-AF65-F5344CB8AC3E}">
        <p14:creationId xmlns:p14="http://schemas.microsoft.com/office/powerpoint/2010/main" val="1601517930"/>
      </p:ext>
    </p:extLst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D63E0294-04A5-E382-7405-3765ADFD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2" y="231493"/>
            <a:ext cx="10515600" cy="787079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sz="3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L’avis médical (CERFA ) remis au Préfet (2/2)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6FF12-E93B-C818-5BB2-1113E184F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83" y="1382226"/>
            <a:ext cx="10888498" cy="5119301"/>
          </a:xfrm>
        </p:spPr>
        <p:txBody>
          <a:bodyPr>
            <a:noAutofit/>
          </a:bodyPr>
          <a:lstStyle/>
          <a:p>
            <a:pPr marL="274638" indent="-27463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des raisons médicales l’avis médical peut-être une </a:t>
            </a:r>
            <a:r>
              <a:rPr lang="fr-FR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aptitude temporaire </a:t>
            </a:r>
            <a:r>
              <a:rPr lang="fr-FR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allant  de  6 mois à 5 ans selon la pathologie), </a:t>
            </a:r>
          </a:p>
          <a:p>
            <a:pPr marL="274638" indent="-27463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permis comporte alors une </a:t>
            </a:r>
            <a:r>
              <a:rPr lang="fr-FR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 limite de validité</a:t>
            </a:r>
            <a:r>
              <a:rPr lang="fr-FR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74638" indent="-27463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 de renouvellement </a:t>
            </a:r>
            <a:r>
              <a:rPr lang="fr-FR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son terme est </a:t>
            </a:r>
            <a:r>
              <a:rPr lang="fr-FR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obligatoire</a:t>
            </a:r>
            <a:r>
              <a:rPr lang="fr-FR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 inaptitude médicale émise en libéral ou en commission</a:t>
            </a:r>
            <a:r>
              <a:rPr lang="fr-FR" sz="32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 être contestée par l’usager.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ne peut être levée que par la commission </a:t>
            </a:r>
            <a:r>
              <a:rPr lang="fr-FR" sz="24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la base de nouveaux éléments médicaux  fournis par l’usager au cours d’une nouvelle visite à sa charge</a:t>
            </a:r>
          </a:p>
        </p:txBody>
      </p:sp>
    </p:spTree>
    <p:extLst>
      <p:ext uri="{BB962C8B-B14F-4D97-AF65-F5344CB8AC3E}">
        <p14:creationId xmlns:p14="http://schemas.microsoft.com/office/powerpoint/2010/main" val="3854047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2F0605A-48E9-3A77-F39C-98152BE60BD1}"/>
              </a:ext>
            </a:extLst>
          </p:cNvPr>
          <p:cNvSpPr txBox="1">
            <a:spLocks/>
          </p:cNvSpPr>
          <p:nvPr/>
        </p:nvSpPr>
        <p:spPr>
          <a:xfrm>
            <a:off x="93307" y="2340212"/>
            <a:ext cx="4590661" cy="7870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Arial Narrow" panose="020B0606020202030204" pitchFamily="34" charset="0"/>
              </a:rPr>
              <a:t>Présentation du CERFA : </a:t>
            </a:r>
            <a:endParaRPr lang="fr-FR" sz="3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432CE2D-9C82-E814-B781-99AA969D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52" y="0"/>
            <a:ext cx="564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33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04B9E6E-D6FE-F457-7F44-877B19F89FCE}"/>
              </a:ext>
            </a:extLst>
          </p:cNvPr>
          <p:cNvGraphicFramePr>
            <a:graphicFrameLocks noGrp="1"/>
          </p:cNvGraphicFramePr>
          <p:nvPr/>
        </p:nvGraphicFramePr>
        <p:xfrm>
          <a:off x="178048" y="1286720"/>
          <a:ext cx="11138961" cy="5441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3076">
                  <a:extLst>
                    <a:ext uri="{9D8B030D-6E8A-4147-A177-3AD203B41FA5}">
                      <a16:colId xmlns:a16="http://schemas.microsoft.com/office/drawing/2014/main" val="1210120313"/>
                    </a:ext>
                  </a:extLst>
                </a:gridCol>
                <a:gridCol w="5795885">
                  <a:extLst>
                    <a:ext uri="{9D8B030D-6E8A-4147-A177-3AD203B41FA5}">
                      <a16:colId xmlns:a16="http://schemas.microsoft.com/office/drawing/2014/main" val="1419146880"/>
                    </a:ext>
                  </a:extLst>
                </a:gridCol>
              </a:tblGrid>
              <a:tr h="1202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Au cabinet libéral du médecin agréé</a:t>
                      </a:r>
                    </a:p>
                    <a:p>
                      <a:pPr algn="ctr"/>
                      <a:endParaRPr lang="fr-FR" sz="20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En commission médicale composée de deux médecins agréés en préfecture ou sous-préfecture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412809"/>
                  </a:ext>
                </a:extLst>
              </a:tr>
              <a:tr h="3346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Visite préalable ou Périodique pour les candidat ou conducteur du groupe II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529720"/>
                  </a:ext>
                </a:extLst>
              </a:tr>
              <a:tr h="2657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dirty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cas d’</a:t>
                      </a:r>
                      <a:r>
                        <a:rPr lang="fr-FR" sz="1700" dirty="0"/>
                        <a:t>Infraction routière : avec suspension/ annulation / invalidation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065705"/>
                  </a:ext>
                </a:extLst>
              </a:tr>
              <a:tr h="3534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dirty="0"/>
                        <a:t>A la demande de tout usager routier lorsque son état de santé est susceptible d’avoir des effets sur l’aptitude à la conduite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14910"/>
                  </a:ext>
                </a:extLst>
              </a:tr>
              <a:tr h="647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7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700" dirty="0"/>
                        <a:t>En cas d’infraction(s) spécifique(s) portant sur les stupéfiants ou Alcool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62745"/>
                  </a:ext>
                </a:extLst>
              </a:tr>
              <a:tr h="379535"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fr-FR" sz="1700" dirty="0"/>
                        <a:t>Si le conducteur est responsable de dommage corporelle.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18753"/>
                  </a:ext>
                </a:extLst>
              </a:tr>
              <a:tr h="375245"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fr-FR" sz="1700" dirty="0"/>
                        <a:t>À la demande du Médecin Agrée de Ville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757920"/>
                  </a:ext>
                </a:extLst>
              </a:tr>
              <a:tr h="647683"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fr-FR" sz="1700" dirty="0"/>
                        <a:t>Après signalement au Préfet par les forces de l’ordre ou par l’entourage.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46526"/>
                  </a:ext>
                </a:extLst>
              </a:tr>
              <a:tr h="647683"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fr-FR" sz="1700" dirty="0"/>
                        <a:t>En cas d’inaptitude au permis de conduire pour réévaluation  à la demande de l usager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02198"/>
                  </a:ext>
                </a:extLst>
              </a:tr>
            </a:tbl>
          </a:graphicData>
        </a:graphic>
      </p:graphicFrame>
      <p:sp>
        <p:nvSpPr>
          <p:cNvPr id="18" name="Titre 1">
            <a:extLst>
              <a:ext uri="{FF2B5EF4-FFF2-40B4-BE49-F238E27FC236}">
                <a16:creationId xmlns:a16="http://schemas.microsoft.com/office/drawing/2014/main" id="{952FA001-DDF9-4588-72C7-90A0423AAF6D}"/>
              </a:ext>
            </a:extLst>
          </p:cNvPr>
          <p:cNvSpPr txBox="1">
            <a:spLocks/>
          </p:cNvSpPr>
          <p:nvPr/>
        </p:nvSpPr>
        <p:spPr>
          <a:xfrm>
            <a:off x="648182" y="231493"/>
            <a:ext cx="10515600" cy="7870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Arial Narrow" panose="020B0606020202030204" pitchFamily="34" charset="0"/>
              </a:rPr>
              <a:t>A quel type de conducteurs s’adresse la Visite d’aptitude au Permis de conduire </a:t>
            </a:r>
            <a:endParaRPr lang="fr-FR" sz="3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39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952FA001-DDF9-4588-72C7-90A0423AAF6D}"/>
              </a:ext>
            </a:extLst>
          </p:cNvPr>
          <p:cNvSpPr txBox="1">
            <a:spLocks/>
          </p:cNvSpPr>
          <p:nvPr/>
        </p:nvSpPr>
        <p:spPr>
          <a:xfrm>
            <a:off x="648182" y="231493"/>
            <a:ext cx="10515600" cy="7870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Arial Narrow" panose="020B0606020202030204" pitchFamily="34" charset="0"/>
              </a:rPr>
              <a:t>Conclusion  : Les  4 points clefs</a:t>
            </a:r>
            <a:endParaRPr lang="fr-FR" sz="3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33E76E89-8252-3817-5A63-8655687FD4CC}"/>
              </a:ext>
            </a:extLst>
          </p:cNvPr>
          <p:cNvSpPr txBox="1">
            <a:spLocks/>
          </p:cNvSpPr>
          <p:nvPr/>
        </p:nvSpPr>
        <p:spPr>
          <a:xfrm>
            <a:off x="551384" y="1556792"/>
            <a:ext cx="11067326" cy="6263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 algn="just">
              <a:lnSpc>
                <a:spcPct val="107000"/>
              </a:lnSpc>
              <a:spcAft>
                <a:spcPts val="800"/>
              </a:spcAft>
            </a:pPr>
            <a:r>
              <a:rPr lang="fr-FR" sz="1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</a:t>
            </a:r>
            <a:r>
              <a:rPr lang="fr-FR" sz="9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	</a:t>
            </a:r>
            <a:r>
              <a:rPr lang="fr-FR" sz="96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L’adaptation de notre conduite à notre santé passe par le </a:t>
            </a:r>
            <a:r>
              <a:rPr lang="fr-FR" sz="128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repérage précoce des situations pathologiques</a:t>
            </a:r>
            <a:r>
              <a:rPr lang="fr-FR" sz="96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pouvant affecter l’aptitude à la conduite.</a:t>
            </a:r>
            <a:endParaRPr lang="fr-FR" sz="96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-450850" algn="just">
              <a:lnSpc>
                <a:spcPct val="107000"/>
              </a:lnSpc>
              <a:spcAft>
                <a:spcPts val="800"/>
              </a:spcAft>
            </a:pPr>
            <a:r>
              <a:rPr lang="fr-FR" sz="12800" b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</a:t>
            </a:r>
            <a:r>
              <a:rPr lang="fr-FR" sz="96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	</a:t>
            </a:r>
            <a:r>
              <a:rPr lang="fr-FR" sz="96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L’information délivrée au patient est un </a:t>
            </a:r>
            <a:r>
              <a:rPr lang="fr-FR" sz="128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élément médico légale à consigner dans le dossier médical</a:t>
            </a:r>
            <a:r>
              <a:rPr lang="fr-FR" sz="96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nous ne pouvons pas déroger au secret médical, il faut donc responsabiliser le conducteur et son entourage.</a:t>
            </a:r>
            <a:endParaRPr lang="fr-FR" sz="96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-450850" algn="just">
              <a:lnSpc>
                <a:spcPct val="107000"/>
              </a:lnSpc>
              <a:spcAft>
                <a:spcPts val="800"/>
              </a:spcAft>
            </a:pPr>
            <a:r>
              <a:rPr lang="fr-FR" sz="12800" b="0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</a:t>
            </a:r>
            <a:r>
              <a:rPr lang="fr-FR" sz="96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	</a:t>
            </a:r>
            <a:r>
              <a:rPr lang="fr-FR" sz="128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médecin d’aptitude au permis de conduire est le seul habilité à prononcer une in/aptitude et proposer des aménagements</a:t>
            </a:r>
            <a:r>
              <a:rPr lang="fr-FR" sz="96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c’est un confrère ressource </a:t>
            </a:r>
            <a:r>
              <a:rPr lang="fr-FR" sz="128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tenu également au secret médical</a:t>
            </a:r>
            <a:r>
              <a:rPr lang="fr-FR" sz="96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9600" b="0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0850" indent="-450850" algn="just">
              <a:lnSpc>
                <a:spcPct val="107000"/>
              </a:lnSpc>
              <a:spcAft>
                <a:spcPts val="800"/>
              </a:spcAft>
            </a:pPr>
            <a:r>
              <a:rPr lang="fr-FR" sz="12800" b="0" dirty="0">
                <a:solidFill>
                  <a:srgbClr val="CC66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</a:t>
            </a:r>
            <a:r>
              <a:rPr lang="fr-FR" sz="96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	</a:t>
            </a:r>
            <a:r>
              <a:rPr lang="fr-FR" sz="96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mobilité de toute personne est importante. Toutefois, la sécurité de tous les usagers de la voie publique est prioritaire. </a:t>
            </a:r>
            <a:r>
              <a:rPr lang="fr-FR" sz="12800" b="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cas d’inaptitude à la conduite, d’autres moyens de déplacement doivent être trouvés.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80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6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4270E-81D3-1768-9512-28CC5963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partir des travaux menés avec le CMG</a:t>
            </a:r>
            <a:b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et la Direction à la SECURITE ROUTIERE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AAC348-89AE-95B9-EADE-44955E39E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0" y="2370137"/>
            <a:ext cx="10515600" cy="4351338"/>
          </a:xfrm>
        </p:spPr>
        <p:txBody>
          <a:bodyPr/>
          <a:lstStyle/>
          <a:p>
            <a:r>
              <a:rPr lang="fr-FR" b="1" dirty="0"/>
              <a:t>En 2050, 1 Français sur 4 aura plus de 65 ans</a:t>
            </a:r>
          </a:p>
          <a:p>
            <a:r>
              <a:rPr lang="fr-FR" b="1" dirty="0"/>
              <a:t>Anticiper cette évolution en préservant la mobilité pour tous 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B0A46A-CDAF-585F-2375-75CF6031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AEB54-C2B5-4386-813A-8F574C749C06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1618856"/>
      </p:ext>
    </p:extLst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2C1A6-347D-5DE6-82DE-54B36D0B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332656"/>
            <a:ext cx="10972800" cy="656920"/>
          </a:xfrm>
        </p:spPr>
        <p:txBody>
          <a:bodyPr/>
          <a:lstStyle/>
          <a:p>
            <a:r>
              <a:rPr lang="fr-FR" dirty="0"/>
              <a:t>POUR EN SAVOIR PLUS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4D78B1-80BD-C61C-BD68-024A24B8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340768"/>
            <a:ext cx="9877777" cy="439248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mobilité des ainés : quels enjeux aujourd’hui ?</a:t>
            </a:r>
          </a:p>
          <a:p>
            <a:r>
              <a:rPr lang="fr-FR" dirty="0">
                <a:hlinkClick r:id="rId2"/>
              </a:rPr>
              <a:t>https://www.cmg.fr/conference-en-ligne-la-mobilite-des-aines-quels-enjeux-aujourdhui/</a:t>
            </a:r>
            <a:r>
              <a:rPr lang="fr-FR" dirty="0"/>
              <a:t> </a:t>
            </a:r>
            <a:r>
              <a:rPr lang="fr-FR" b="0" dirty="0"/>
              <a:t>Consultez le replay !</a:t>
            </a:r>
          </a:p>
          <a:p>
            <a:endParaRPr lang="fr-FR" b="0" dirty="0"/>
          </a:p>
          <a:p>
            <a:r>
              <a:rPr lang="fr-FR" dirty="0"/>
              <a:t>Troubles cognitifs et conduite automobile : tout n’est plus permis…</a:t>
            </a:r>
          </a:p>
          <a:p>
            <a:r>
              <a:rPr lang="fr-FR" dirty="0">
                <a:hlinkClick r:id="rId3"/>
              </a:rPr>
              <a:t>https://www.cmg.fr/wp-content/uploads/2024/02/Toutnestpluspermis-20220315.pdf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La situation de mon patient présente un risque, que faire ? </a:t>
            </a:r>
            <a:r>
              <a:rPr lang="fr-FR" dirty="0">
                <a:hlinkClick r:id="rId4"/>
              </a:rPr>
              <a:t>https://www.cmg.fr/wp-content/uploads/2024/01/La-situation-de-mon-patient-presente-elle-des-risques-2024.pdf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81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A53266-14DF-5141-52D0-3D1AC90E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1A1CC-1DEF-4185-8B5E-796B5B1AF12F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72BA17-4842-8CE8-F32D-52C192BA1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0"/>
            <a:ext cx="684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49711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C83DD-943A-983E-75EC-3DE71ACA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C4534-442E-5AF5-3084-08C91711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6E3C1D-53D3-EBA3-1F4F-0A7B5F361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824"/>
            <a:ext cx="11463064" cy="3450696"/>
          </a:xfrm>
        </p:spPr>
        <p:txBody>
          <a:bodyPr>
            <a:normAutofit/>
          </a:bodyPr>
          <a:lstStyle/>
          <a:p>
            <a:r>
              <a:rPr lang="fr-FR" sz="2000" dirty="0"/>
              <a:t>Un homme de 88 ans consulte pour le renouvellement de son traitement. </a:t>
            </a:r>
          </a:p>
          <a:p>
            <a:r>
              <a:rPr lang="fr-FR" sz="2000" dirty="0"/>
              <a:t>Vous vous rendez compte qu’il présente des troubles de la mémoire qui se sont accentués depuis 6 mois.</a:t>
            </a:r>
            <a:endParaRPr lang="fr-FR" altLang="fr-FR" sz="2000" b="0" dirty="0"/>
          </a:p>
          <a:p>
            <a:pPr>
              <a:defRPr/>
            </a:pPr>
            <a:r>
              <a:rPr lang="fr-FR" sz="2000" dirty="0"/>
              <a:t>Quelle est votre attitude en ce qui concerne le risque automobile ?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Vous prenez 5 minutes pour effectuer un dépistage des troubles </a:t>
            </a:r>
            <a:r>
              <a:rPr lang="fr-FR" sz="2000" dirty="0" err="1"/>
              <a:t>neuro-cognitifs</a:t>
            </a:r>
            <a:r>
              <a:rPr lang="fr-FR" sz="2000" dirty="0"/>
              <a:t>. </a:t>
            </a:r>
          </a:p>
          <a:p>
            <a:pPr>
              <a:defRPr/>
            </a:pPr>
            <a:r>
              <a:rPr lang="fr-FR" sz="2000" dirty="0"/>
              <a:t>Selon la HAS, le GP-</a:t>
            </a:r>
            <a:r>
              <a:rPr lang="fr-FR" sz="2000" dirty="0" err="1"/>
              <a:t>Cog</a:t>
            </a:r>
            <a:r>
              <a:rPr lang="fr-FR" sz="2000" dirty="0"/>
              <a:t> est le mieux évalué en médecine générale.</a:t>
            </a:r>
          </a:p>
          <a:p>
            <a:endParaRPr lang="fr-FR" altLang="fr-FR" sz="2000" b="0" dirty="0"/>
          </a:p>
          <a:p>
            <a:endParaRPr lang="fr-FR" sz="2000" b="0" dirty="0"/>
          </a:p>
          <a:p>
            <a:endParaRPr 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36136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6DC4D20-B49A-55AA-64FF-7227AB87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1A1CC-1DEF-4185-8B5E-796B5B1AF12F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AB7318-D87A-B105-1DA8-6E97E7557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25" y="116632"/>
            <a:ext cx="881919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69438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FDC63E-B4E8-2CAB-3CBC-C274BF64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DEMANDER SON AVIS AU PATIENT LORS DE LA CONSULTATION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EC0733-3FFB-6AED-726D-85AEFBB9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209" y="1703652"/>
            <a:ext cx="10729191" cy="4461652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Sur ce qu’il pense de son aptitude à la conduite</a:t>
            </a:r>
          </a:p>
          <a:p>
            <a:endParaRPr lang="fr-FR" dirty="0"/>
          </a:p>
          <a:p>
            <a:r>
              <a:rPr lang="fr-FR" dirty="0"/>
              <a:t>Pour le sensibiliser et le responsabiliser</a:t>
            </a:r>
          </a:p>
          <a:p>
            <a:endParaRPr lang="fr-FR" dirty="0"/>
          </a:p>
          <a:p>
            <a:r>
              <a:rPr lang="fr-FR" dirty="0"/>
              <a:t>L’aider à trouver des solutions alternatives pour ses déplacements : </a:t>
            </a:r>
          </a:p>
          <a:p>
            <a:endParaRPr lang="fr-FR" dirty="0"/>
          </a:p>
          <a:p>
            <a:pPr lvl="1"/>
            <a:r>
              <a:rPr lang="fr-FR" dirty="0"/>
              <a:t>	Une aide adaptée proposée par le département ou la commune d’habitation (CCAS).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	Un taxi conventionné.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	Parfois inclure au contrat de travail de l’aide-ménagère l’accompagnement aux rendez-vous </a:t>
            </a:r>
            <a:br>
              <a:rPr lang="fr-FR" dirty="0"/>
            </a:br>
            <a:r>
              <a:rPr lang="fr-FR" dirty="0"/>
              <a:t>	ou la prise en charge des courses alimentaires.</a:t>
            </a:r>
          </a:p>
          <a:p>
            <a:pPr lvl="1"/>
            <a:endParaRPr lang="fr-FR" dirty="0"/>
          </a:p>
          <a:p>
            <a:r>
              <a:rPr lang="fr-FR" dirty="0"/>
              <a:t>Lui donner une note d’information sur la conduite et l’âge</a:t>
            </a:r>
          </a:p>
          <a:p>
            <a:endParaRPr lang="fr-FR" dirty="0"/>
          </a:p>
          <a:p>
            <a:r>
              <a:rPr lang="fr-FR" dirty="0"/>
              <a:t>Noter dans le dossier médical que vous l’avez fait</a:t>
            </a:r>
          </a:p>
        </p:txBody>
      </p:sp>
    </p:spTree>
    <p:extLst>
      <p:ext uri="{BB962C8B-B14F-4D97-AF65-F5344CB8AC3E}">
        <p14:creationId xmlns:p14="http://schemas.microsoft.com/office/powerpoint/2010/main" val="69211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1E35D-F616-C6B5-A9CF-CA99143E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S’il n’y a pas de cause clinique à un trouble discret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006AB-A642-B348-B558-84A921BDF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Vous prescrivez un bilan complémentaire et demandez la présence d’un proche lors de la prochaine consultation</a:t>
            </a:r>
          </a:p>
        </p:txBody>
      </p:sp>
    </p:spTree>
    <p:extLst>
      <p:ext uri="{BB962C8B-B14F-4D97-AF65-F5344CB8AC3E}">
        <p14:creationId xmlns:p14="http://schemas.microsoft.com/office/powerpoint/2010/main" val="10759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rond'if - TEMPLATE VIERGE 2025" id="{A6C8FB97-FCD5-47BF-974E-3424E36E8E44}" vid="{11CC85E9-138F-4003-B70E-B61642A05200}"/>
    </a:ext>
  </a:extLst>
</a:theme>
</file>

<file path=ppt/theme/theme2.xml><?xml version="1.0" encoding="utf-8"?>
<a:theme xmlns:a="http://schemas.openxmlformats.org/drawingml/2006/main" name="1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rond'if - TEMPLATE VIERGE 2025" id="{A6C8FB97-FCD5-47BF-974E-3424E36E8E44}" vid="{94891050-BF86-4716-89A3-C465AB5A58A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Gérond'if - TEMPLATE VIERGE 2025</Template>
  <TotalTime>4269</TotalTime>
  <Words>2060</Words>
  <Application>Microsoft Office PowerPoint</Application>
  <PresentationFormat>Grand écran</PresentationFormat>
  <Paragraphs>192</Paragraphs>
  <Slides>40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40</vt:i4>
      </vt:variant>
    </vt:vector>
  </HeadingPairs>
  <TitlesOfParts>
    <vt:vector size="51" baseType="lpstr">
      <vt:lpstr>Aptos</vt:lpstr>
      <vt:lpstr>Aptos Display</vt:lpstr>
      <vt:lpstr>Arial</vt:lpstr>
      <vt:lpstr>Arial Narrow</vt:lpstr>
      <vt:lpstr>Calibri</vt:lpstr>
      <vt:lpstr>Symbol</vt:lpstr>
      <vt:lpstr>Wingdings</vt:lpstr>
      <vt:lpstr>Wingdings 2</vt:lpstr>
      <vt:lpstr>Vagues</vt:lpstr>
      <vt:lpstr>1_Débit</vt:lpstr>
      <vt:lpstr>Thème Office</vt:lpstr>
      <vt:lpstr>Présentation PowerPoint</vt:lpstr>
      <vt:lpstr>Présentation PowerPoint</vt:lpstr>
      <vt:lpstr>Conduite automobile chez les personnes âgées </vt:lpstr>
      <vt:lpstr>A partir des travaux menés avec le CMG et la Direction à la SECURITE ROUTIERE</vt:lpstr>
      <vt:lpstr>Présentation PowerPoint</vt:lpstr>
      <vt:lpstr>Cas clinique</vt:lpstr>
      <vt:lpstr>Présentation PowerPoint</vt:lpstr>
      <vt:lpstr>DEMANDER SON AVIS AU PATIENT LORS DE LA CONSULTATION</vt:lpstr>
      <vt:lpstr>S’il n’y a pas de cause clinique à un trouble discret</vt:lpstr>
      <vt:lpstr>Présentation PowerPoint</vt:lpstr>
      <vt:lpstr>L’ENTOURAGE LA FAMILLE</vt:lpstr>
      <vt:lpstr>Quelles sont les situations qui doivent attirer l’attention en consultation ?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Pictogrammes médicaments</vt:lpstr>
      <vt:lpstr>Réglementation liée au handicap  Code de la route  </vt:lpstr>
      <vt:lpstr>Signalement pour inaptitude à la conduite </vt:lpstr>
      <vt:lpstr>Présentation PowerPoint</vt:lpstr>
      <vt:lpstr>Si le contexte présente un risque :</vt:lpstr>
      <vt:lpstr>Demander aux autres professionnels de santé</vt:lpstr>
      <vt:lpstr>Trouver une solution pour les déplacements</vt:lpstr>
      <vt:lpstr>Le médecin agréé auprès de la préfecture</vt:lpstr>
      <vt:lpstr>Pas d’exception au secret médical ! </vt:lpstr>
      <vt:lpstr>Un plateau technique « reprise de la conduite » au sein des structures de  Soins Médicaux et de Réadaptation (SMR)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L’avis médical (CERFA ) remis au Préfet (2/2) </vt:lpstr>
      <vt:lpstr>Présentation PowerPoint</vt:lpstr>
      <vt:lpstr>Présentation PowerPoint</vt:lpstr>
      <vt:lpstr>Présentation PowerPoint</vt:lpstr>
      <vt:lpstr>POUR EN SAVOIR 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Anaïs CLOPPET</dc:creator>
  <cp:lastModifiedBy>Clémence THOMAS</cp:lastModifiedBy>
  <cp:revision>12</cp:revision>
  <dcterms:created xsi:type="dcterms:W3CDTF">2026-02-19T10:46:27Z</dcterms:created>
  <dcterms:modified xsi:type="dcterms:W3CDTF">2026-06-11T09:22:47Z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</Properties>
</file>