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2.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13.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3"/>
  </p:notesMasterIdLst>
  <p:handoutMasterIdLst>
    <p:handoutMasterId r:id="rId54"/>
  </p:handoutMasterIdLst>
  <p:sldIdLst>
    <p:sldId id="256" r:id="rId5"/>
    <p:sldId id="298" r:id="rId6"/>
    <p:sldId id="299" r:id="rId7"/>
    <p:sldId id="302" r:id="rId8"/>
    <p:sldId id="300" r:id="rId9"/>
    <p:sldId id="304" r:id="rId10"/>
    <p:sldId id="277" r:id="rId11"/>
    <p:sldId id="278" r:id="rId12"/>
    <p:sldId id="279" r:id="rId13"/>
    <p:sldId id="305" r:id="rId14"/>
    <p:sldId id="280" r:id="rId15"/>
    <p:sldId id="311" r:id="rId16"/>
    <p:sldId id="281" r:id="rId17"/>
    <p:sldId id="312" r:id="rId18"/>
    <p:sldId id="282" r:id="rId19"/>
    <p:sldId id="320" r:id="rId20"/>
    <p:sldId id="321" r:id="rId21"/>
    <p:sldId id="306" r:id="rId22"/>
    <p:sldId id="283" r:id="rId23"/>
    <p:sldId id="313" r:id="rId24"/>
    <p:sldId id="284" r:id="rId25"/>
    <p:sldId id="285" r:id="rId26"/>
    <p:sldId id="322" r:id="rId27"/>
    <p:sldId id="307" r:id="rId28"/>
    <p:sldId id="286" r:id="rId29"/>
    <p:sldId id="314" r:id="rId30"/>
    <p:sldId id="315" r:id="rId31"/>
    <p:sldId id="287" r:id="rId32"/>
    <p:sldId id="323" r:id="rId33"/>
    <p:sldId id="308" r:id="rId34"/>
    <p:sldId id="288" r:id="rId35"/>
    <p:sldId id="316" r:id="rId36"/>
    <p:sldId id="317" r:id="rId37"/>
    <p:sldId id="309" r:id="rId38"/>
    <p:sldId id="289" r:id="rId39"/>
    <p:sldId id="290" r:id="rId40"/>
    <p:sldId id="291" r:id="rId41"/>
    <p:sldId id="292" r:id="rId42"/>
    <p:sldId id="324" r:id="rId43"/>
    <p:sldId id="310" r:id="rId44"/>
    <p:sldId id="293" r:id="rId45"/>
    <p:sldId id="303" r:id="rId46"/>
    <p:sldId id="318" r:id="rId47"/>
    <p:sldId id="301" r:id="rId48"/>
    <p:sldId id="294" r:id="rId49"/>
    <p:sldId id="326" r:id="rId50"/>
    <p:sldId id="325" r:id="rId51"/>
    <p:sldId id="297" r:id="rId52"/>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686" autoAdjust="0"/>
  </p:normalViewPr>
  <p:slideViewPr>
    <p:cSldViewPr snapToGrid="0">
      <p:cViewPr varScale="1">
        <p:scale>
          <a:sx n="103" d="100"/>
          <a:sy n="103" d="100"/>
        </p:scale>
        <p:origin x="912" y="156"/>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7" d="100"/>
          <a:sy n="97" d="100"/>
        </p:scale>
        <p:origin x="361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88EE-4E64-81C0-951331554E11}"/>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88EE-4E64-81C0-951331554E11}"/>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4-88EE-4E64-81C0-951331554E11}"/>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3-88EE-4E64-81C0-951331554E11}"/>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2-88EE-4E64-81C0-951331554E11}"/>
              </c:ext>
            </c:extLst>
          </c:dPt>
          <c:dPt>
            <c:idx val="5"/>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88EE-4E64-81C0-951331554E11}"/>
              </c:ext>
            </c:extLst>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88EE-4E64-81C0-951331554E11}"/>
              </c:ext>
            </c:extLst>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88EE-4E64-81C0-951331554E11}"/>
              </c:ext>
            </c:extLst>
          </c:dPt>
          <c:dPt>
            <c:idx val="8"/>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88EE-4E64-81C0-951331554E11}"/>
              </c:ext>
            </c:extLst>
          </c:dPt>
          <c:dPt>
            <c:idx val="9"/>
            <c:bubble3D val="0"/>
            <c:spPr>
              <a:solidFill>
                <a:schemeClr val="accent6">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88EE-4E64-81C0-951331554E11}"/>
              </c:ext>
            </c:extLst>
          </c:dPt>
          <c:dPt>
            <c:idx val="10"/>
            <c:bubble3D val="0"/>
            <c:spPr>
              <a:solidFill>
                <a:schemeClr val="accent5">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88EE-4E64-81C0-951331554E11}"/>
              </c:ext>
            </c:extLst>
          </c:dPt>
          <c:dPt>
            <c:idx val="11"/>
            <c:bubble3D val="0"/>
            <c:spPr>
              <a:solidFill>
                <a:schemeClr val="accent4">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88EE-4E64-81C0-951331554E11}"/>
              </c:ext>
            </c:extLst>
          </c:dPt>
          <c:dPt>
            <c:idx val="12"/>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88EE-4E64-81C0-951331554E11}"/>
              </c:ext>
            </c:extLst>
          </c:dPt>
          <c:dPt>
            <c:idx val="13"/>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88EE-4E64-81C0-951331554E11}"/>
              </c:ext>
            </c:extLst>
          </c:dPt>
          <c:dPt>
            <c:idx val="14"/>
            <c:bubble3D val="0"/>
            <c:spPr>
              <a:solidFill>
                <a:schemeClr val="accent4">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88EE-4E64-81C0-951331554E11}"/>
              </c:ext>
            </c:extLst>
          </c:dPt>
          <c:dPt>
            <c:idx val="15"/>
            <c:bubble3D val="0"/>
            <c:spPr>
              <a:solidFill>
                <a:schemeClr val="accent6">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88EE-4E64-81C0-951331554E11}"/>
              </c:ext>
            </c:extLst>
          </c:dPt>
          <c:dPt>
            <c:idx val="16"/>
            <c:bubble3D val="0"/>
            <c:spPr>
              <a:solidFill>
                <a:schemeClr val="accent5">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1-88EE-4E64-81C0-951331554E11}"/>
              </c:ext>
            </c:extLst>
          </c:dPt>
          <c:dPt>
            <c:idx val="17"/>
            <c:bubble3D val="0"/>
            <c:spPr>
              <a:solidFill>
                <a:schemeClr val="accent4">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88EE-4E64-81C0-951331554E11}"/>
              </c:ext>
            </c:extLst>
          </c:dPt>
          <c:dPt>
            <c:idx val="18"/>
            <c:bubble3D val="0"/>
            <c:spPr>
              <a:solidFill>
                <a:schemeClr val="accent6">
                  <a:lumMod val="70000"/>
                  <a:lumOff val="3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88EE-4E64-81C0-951331554E11}"/>
              </c:ext>
            </c:extLst>
          </c:dPt>
          <c:dPt>
            <c:idx val="19"/>
            <c:bubble3D val="0"/>
            <c:spPr>
              <a:solidFill>
                <a:schemeClr val="accent5">
                  <a:lumMod val="70000"/>
                  <a:lumOff val="3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7-B1DB-480D-B5D3-E1B55CDE5B93}"/>
              </c:ext>
            </c:extLst>
          </c:dPt>
          <c:dPt>
            <c:idx val="20"/>
            <c:bubble3D val="0"/>
            <c:spPr>
              <a:solidFill>
                <a:schemeClr val="accent4">
                  <a:lumMod val="70000"/>
                  <a:lumOff val="3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9-B1DB-480D-B5D3-E1B55CDE5B93}"/>
              </c:ext>
            </c:extLst>
          </c:dPt>
          <c:dPt>
            <c:idx val="21"/>
            <c:bubble3D val="0"/>
            <c:spPr>
              <a:solidFill>
                <a:schemeClr val="accent6">
                  <a:lumMod val="7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88EE-4E64-81C0-951331554E11}"/>
              </c:ext>
            </c:extLst>
          </c:dPt>
          <c:dPt>
            <c:idx val="22"/>
            <c:bubble3D val="0"/>
            <c:spPr>
              <a:solidFill>
                <a:schemeClr val="accent5">
                  <a:lumMod val="7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88EE-4E64-81C0-951331554E11}"/>
              </c:ext>
            </c:extLst>
          </c:dPt>
          <c:dPt>
            <c:idx val="23"/>
            <c:bubble3D val="0"/>
            <c:spPr>
              <a:solidFill>
                <a:schemeClr val="accent4">
                  <a:lumMod val="7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88EE-4E64-81C0-951331554E11}"/>
              </c:ext>
            </c:extLst>
          </c:dPt>
          <c:dPt>
            <c:idx val="24"/>
            <c:bubble3D val="0"/>
            <c:spPr>
              <a:solidFill>
                <a:schemeClr val="accent6">
                  <a:lumMod val="50000"/>
                  <a:lumOff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88EE-4E64-81C0-951331554E11}"/>
              </c:ext>
            </c:extLst>
          </c:dPt>
          <c:dPt>
            <c:idx val="25"/>
            <c:bubble3D val="0"/>
            <c:spPr>
              <a:solidFill>
                <a:schemeClr val="accent5">
                  <a:lumMod val="50000"/>
                  <a:lumOff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8EE-4E64-81C0-951331554E11}"/>
              </c:ext>
            </c:extLst>
          </c:dPt>
          <c:dPt>
            <c:idx val="26"/>
            <c:bubble3D val="0"/>
            <c:spPr>
              <a:solidFill>
                <a:schemeClr val="accent4">
                  <a:lumMod val="50000"/>
                  <a:lumOff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88EE-4E64-81C0-951331554E11}"/>
              </c:ext>
            </c:extLst>
          </c:dPt>
          <c:dPt>
            <c:idx val="27"/>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8EE-4E64-81C0-951331554E11}"/>
              </c:ext>
            </c:extLst>
          </c:dPt>
          <c:dPt>
            <c:idx val="28"/>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88EE-4E64-81C0-951331554E11}"/>
              </c:ext>
            </c:extLst>
          </c:dPt>
          <c:dPt>
            <c:idx val="29"/>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8EE-4E64-81C0-951331554E11}"/>
              </c:ext>
            </c:extLst>
          </c:dPt>
          <c:dPt>
            <c:idx val="30"/>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8EE-4E64-81C0-951331554E11}"/>
              </c:ext>
            </c:extLst>
          </c:dPt>
          <c:dLbls>
            <c:dLbl>
              <c:idx val="0"/>
              <c:layout>
                <c:manualLayout>
                  <c:x val="-1.1615867175002789E-2"/>
                  <c:y val="0.1125164835610165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2-88EE-4E64-81C0-951331554E11}"/>
                </c:ext>
              </c:extLst>
            </c:dLbl>
            <c:dLbl>
              <c:idx val="1"/>
              <c:delete val="1"/>
              <c:extLst>
                <c:ext xmlns:c15="http://schemas.microsoft.com/office/drawing/2012/chart" uri="{CE6537A1-D6FC-4f65-9D91-7224C49458BB}"/>
                <c:ext xmlns:c16="http://schemas.microsoft.com/office/drawing/2014/chart" uri="{C3380CC4-5D6E-409C-BE32-E72D297353CC}">
                  <c16:uniqueId val="{00000013-88EE-4E64-81C0-951331554E11}"/>
                </c:ext>
              </c:extLst>
            </c:dLbl>
            <c:dLbl>
              <c:idx val="2"/>
              <c:layout>
                <c:manualLayout>
                  <c:x val="-2.3828064574578273E-2"/>
                  <c:y val="0.133435510473697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4-88EE-4E64-81C0-951331554E11}"/>
                </c:ext>
              </c:extLst>
            </c:dLbl>
            <c:dLbl>
              <c:idx val="3"/>
              <c:layout>
                <c:manualLayout>
                  <c:x val="-6.906557347387246E-2"/>
                  <c:y val="0.14229039434918808"/>
                </c:manualLayout>
              </c:layout>
              <c:tx>
                <c:rich>
                  <a:bodyPr/>
                  <a:lstStyle/>
                  <a:p>
                    <a:fld id="{1FCE27D4-8DC7-4BAB-82F2-9FAC57D12824}" type="PERCENTAGE">
                      <a:rPr lang="en-US" smtClean="0"/>
                      <a:pPr/>
                      <a:t>[POURCENTAGE]</a:t>
                    </a:fld>
                    <a:r>
                      <a:rPr lang="en-US" dirty="0"/>
                      <a:t> cardio</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88EE-4E64-81C0-951331554E11}"/>
                </c:ext>
              </c:extLst>
            </c:dLbl>
            <c:dLbl>
              <c:idx val="4"/>
              <c:layout>
                <c:manualLayout>
                  <c:x val="-8.940553097132764E-2"/>
                  <c:y val="0.1481694433074918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2-88EE-4E64-81C0-951331554E11}"/>
                </c:ext>
              </c:extLst>
            </c:dLbl>
            <c:dLbl>
              <c:idx val="5"/>
              <c:delete val="1"/>
              <c:extLst>
                <c:ext xmlns:c15="http://schemas.microsoft.com/office/drawing/2012/chart" uri="{CE6537A1-D6FC-4f65-9D91-7224C49458BB}"/>
                <c:ext xmlns:c16="http://schemas.microsoft.com/office/drawing/2014/chart" uri="{C3380CC4-5D6E-409C-BE32-E72D297353CC}">
                  <c16:uniqueId val="{0000001F-88EE-4E64-81C0-951331554E11}"/>
                </c:ext>
              </c:extLst>
            </c:dLbl>
            <c:dLbl>
              <c:idx val="6"/>
              <c:layout>
                <c:manualLayout>
                  <c:x val="-7.7845219347161113E-2"/>
                  <c:y val="0.1279445293218944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E-88EE-4E64-81C0-951331554E11}"/>
                </c:ext>
              </c:extLst>
            </c:dLbl>
            <c:dLbl>
              <c:idx val="7"/>
              <c:delete val="1"/>
              <c:extLst>
                <c:ext xmlns:c15="http://schemas.microsoft.com/office/drawing/2012/chart" uri="{CE6537A1-D6FC-4f65-9D91-7224C49458BB}"/>
                <c:ext xmlns:c16="http://schemas.microsoft.com/office/drawing/2014/chart" uri="{C3380CC4-5D6E-409C-BE32-E72D297353CC}">
                  <c16:uniqueId val="{0000001D-88EE-4E64-81C0-951331554E11}"/>
                </c:ext>
              </c:extLst>
            </c:dLbl>
            <c:dLbl>
              <c:idx val="8"/>
              <c:layout>
                <c:manualLayout>
                  <c:x val="-8.5952167350308584E-2"/>
                  <c:y val="8.910224873460555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C-88EE-4E64-81C0-951331554E11}"/>
                </c:ext>
              </c:extLst>
            </c:dLbl>
            <c:dLbl>
              <c:idx val="9"/>
              <c:layout>
                <c:manualLayout>
                  <c:x val="-8.0233173612540551E-2"/>
                  <c:y val="5.739756282394705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88EE-4E64-81C0-951331554E11}"/>
                </c:ext>
              </c:extLst>
            </c:dLbl>
            <c:dLbl>
              <c:idx val="10"/>
              <c:delete val="1"/>
              <c:extLst>
                <c:ext xmlns:c15="http://schemas.microsoft.com/office/drawing/2012/chart" uri="{CE6537A1-D6FC-4f65-9D91-7224C49458BB}"/>
                <c:ext xmlns:c16="http://schemas.microsoft.com/office/drawing/2014/chart" uri="{C3380CC4-5D6E-409C-BE32-E72D297353CC}">
                  <c16:uniqueId val="{0000001A-88EE-4E64-81C0-951331554E11}"/>
                </c:ext>
              </c:extLst>
            </c:dLbl>
            <c:dLbl>
              <c:idx val="11"/>
              <c:layout>
                <c:manualLayout>
                  <c:x val="-8.9697155139555285E-2"/>
                  <c:y val="6.210560015561616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88EE-4E64-81C0-951331554E11}"/>
                </c:ext>
              </c:extLst>
            </c:dLbl>
            <c:dLbl>
              <c:idx val="12"/>
              <c:delete val="1"/>
              <c:extLst>
                <c:ext xmlns:c15="http://schemas.microsoft.com/office/drawing/2012/chart" uri="{CE6537A1-D6FC-4f65-9D91-7224C49458BB}"/>
                <c:ext xmlns:c16="http://schemas.microsoft.com/office/drawing/2014/chart" uri="{C3380CC4-5D6E-409C-BE32-E72D297353CC}">
                  <c16:uniqueId val="{00000018-88EE-4E64-81C0-951331554E11}"/>
                </c:ext>
              </c:extLst>
            </c:dLbl>
            <c:dLbl>
              <c:idx val="13"/>
              <c:layout>
                <c:manualLayout>
                  <c:x val="-5.2945799104162493E-2"/>
                  <c:y val="2.117773878368137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7-88EE-4E64-81C0-951331554E11}"/>
                </c:ext>
              </c:extLst>
            </c:dLbl>
            <c:dLbl>
              <c:idx val="14"/>
              <c:layout>
                <c:manualLayout>
                  <c:x val="-8.169953434424615E-2"/>
                  <c:y val="-1.267412597614696E-2"/>
                </c:manualLayout>
              </c:layout>
              <c:tx>
                <c:rich>
                  <a:bodyPr/>
                  <a:lstStyle/>
                  <a:p>
                    <a:fld id="{9D28FE82-41E6-4895-BF9D-F4D03B7C0773}" type="PERCENTAGE">
                      <a:rPr lang="en-US" smtClean="0"/>
                      <a:pPr/>
                      <a:t>[POURCENTAGE]</a:t>
                    </a:fld>
                    <a:r>
                      <a:rPr lang="en-US" dirty="0"/>
                      <a:t> </a:t>
                    </a:r>
                    <a:r>
                      <a:rPr lang="en-US" dirty="0" err="1"/>
                      <a:t>dermato</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88EE-4E64-81C0-951331554E11}"/>
                </c:ext>
              </c:extLst>
            </c:dLbl>
            <c:dLbl>
              <c:idx val="15"/>
              <c:layout>
                <c:manualLayout>
                  <c:x val="-6.1691890783903261E-2"/>
                  <c:y val="-4.6966092696982098E-2"/>
                </c:manualLayout>
              </c:layout>
              <c:tx>
                <c:rich>
                  <a:bodyPr/>
                  <a:lstStyle/>
                  <a:p>
                    <a:fld id="{04FEAED8-14FB-4592-B4DD-6DC258547EB3}" type="PERCENTAGE">
                      <a:rPr lang="en-US" smtClean="0"/>
                      <a:pPr/>
                      <a:t>[POURCENTAGE]</a:t>
                    </a:fld>
                    <a:r>
                      <a:rPr lang="en-US" dirty="0"/>
                      <a:t> Endo</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88EE-4E64-81C0-951331554E11}"/>
                </c:ext>
              </c:extLst>
            </c:dLbl>
            <c:dLbl>
              <c:idx val="16"/>
              <c:layout>
                <c:manualLayout>
                  <c:x val="-8.2521229823205075E-2"/>
                  <c:y val="-9.227146915436393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88EE-4E64-81C0-951331554E11}"/>
                </c:ext>
              </c:extLst>
            </c:dLbl>
            <c:dLbl>
              <c:idx val="17"/>
              <c:layout>
                <c:manualLayout>
                  <c:x val="-4.8579676471315288E-2"/>
                  <c:y val="-7.149006528584338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4-88EE-4E64-81C0-951331554E11}"/>
                </c:ext>
              </c:extLst>
            </c:dLbl>
            <c:dLbl>
              <c:idx val="18"/>
              <c:layout>
                <c:manualLayout>
                  <c:x val="-7.0642747991611618E-2"/>
                  <c:y val="-0.10911416309708584"/>
                </c:manualLayout>
              </c:layout>
              <c:tx>
                <c:rich>
                  <a:bodyPr/>
                  <a:lstStyle/>
                  <a:p>
                    <a:fld id="{0165EA64-53F2-4255-A31C-972EC4DBEFDF}" type="PERCENTAGE">
                      <a:rPr lang="en-US" smtClean="0"/>
                      <a:pPr/>
                      <a:t>[POURCENTAGE]</a:t>
                    </a:fld>
                    <a:r>
                      <a:rPr lang="en-US" dirty="0"/>
                      <a:t> </a:t>
                    </a:r>
                    <a:r>
                      <a:rPr lang="en-US" dirty="0" err="1"/>
                      <a:t>Gynéco</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9.1387776810416488E-2"/>
                      <c:h val="3.9382398353062273E-2"/>
                    </c:manualLayout>
                  </c15:layout>
                  <c15:dlblFieldTable/>
                  <c15:showDataLabelsRange val="0"/>
                </c:ext>
                <c:ext xmlns:c16="http://schemas.microsoft.com/office/drawing/2014/chart" uri="{C3380CC4-5D6E-409C-BE32-E72D297353CC}">
                  <c16:uniqueId val="{00000020-88EE-4E64-81C0-951331554E11}"/>
                </c:ext>
              </c:extLst>
            </c:dLbl>
            <c:dLbl>
              <c:idx val="19"/>
              <c:delete val="1"/>
              <c:extLst>
                <c:ext xmlns:c15="http://schemas.microsoft.com/office/drawing/2012/chart" uri="{CE6537A1-D6FC-4f65-9D91-7224C49458BB}"/>
                <c:ext xmlns:c16="http://schemas.microsoft.com/office/drawing/2014/chart" uri="{C3380CC4-5D6E-409C-BE32-E72D297353CC}">
                  <c16:uniqueId val="{00000027-B1DB-480D-B5D3-E1B55CDE5B93}"/>
                </c:ext>
              </c:extLst>
            </c:dLbl>
            <c:dLbl>
              <c:idx val="20"/>
              <c:layout>
                <c:manualLayout>
                  <c:x val="-1.3360260502866081E-2"/>
                  <c:y val="-7.4388092121526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B1DB-480D-B5D3-E1B55CDE5B93}"/>
                </c:ext>
              </c:extLst>
            </c:dLbl>
            <c:dLbl>
              <c:idx val="21"/>
              <c:delete val="1"/>
              <c:extLst>
                <c:ext xmlns:c15="http://schemas.microsoft.com/office/drawing/2012/chart" uri="{CE6537A1-D6FC-4f65-9D91-7224C49458BB}"/>
                <c:ext xmlns:c16="http://schemas.microsoft.com/office/drawing/2014/chart" uri="{C3380CC4-5D6E-409C-BE32-E72D297353CC}">
                  <c16:uniqueId val="{00000011-88EE-4E64-81C0-951331554E11}"/>
                </c:ext>
              </c:extLst>
            </c:dLbl>
            <c:dLbl>
              <c:idx val="22"/>
              <c:delete val="1"/>
              <c:extLst>
                <c:ext xmlns:c15="http://schemas.microsoft.com/office/drawing/2012/chart" uri="{CE6537A1-D6FC-4f65-9D91-7224C49458BB}"/>
                <c:ext xmlns:c16="http://schemas.microsoft.com/office/drawing/2014/chart" uri="{C3380CC4-5D6E-409C-BE32-E72D297353CC}">
                  <c16:uniqueId val="{00000010-88EE-4E64-81C0-951331554E11}"/>
                </c:ext>
              </c:extLst>
            </c:dLbl>
            <c:dLbl>
              <c:idx val="23"/>
              <c:layout>
                <c:manualLayout>
                  <c:x val="6.9665301591462659E-4"/>
                  <c:y val="-6.872658159109436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8EE-4E64-81C0-951331554E11}"/>
                </c:ext>
              </c:extLst>
            </c:dLbl>
            <c:dLbl>
              <c:idx val="24"/>
              <c:layout>
                <c:manualLayout>
                  <c:x val="7.3576276454614242E-3"/>
                  <c:y val="-6.607348811197895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E-88EE-4E64-81C0-951331554E11}"/>
                </c:ext>
              </c:extLst>
            </c:dLbl>
            <c:dLbl>
              <c:idx val="25"/>
              <c:layout>
                <c:manualLayout>
                  <c:x val="4.7969669727347078E-2"/>
                  <c:y val="-9.2826175935419294E-2"/>
                </c:manualLayout>
              </c:layout>
              <c:tx>
                <c:rich>
                  <a:bodyPr/>
                  <a:lstStyle/>
                  <a:p>
                    <a:fld id="{14EA551D-0887-41F3-A2D3-D3C8E50D5670}" type="PERCENTAGE">
                      <a:rPr lang="en-US" smtClean="0"/>
                      <a:pPr/>
                      <a:t>[POURCENTAGE]</a:t>
                    </a:fld>
                    <a:r>
                      <a:rPr lang="en-US" dirty="0"/>
                      <a:t> </a:t>
                    </a:r>
                    <a:r>
                      <a:rPr lang="en-US" dirty="0" err="1"/>
                      <a:t>Opht</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8EE-4E64-81C0-951331554E11}"/>
                </c:ext>
              </c:extLst>
            </c:dLbl>
            <c:dLbl>
              <c:idx val="26"/>
              <c:layout>
                <c:manualLayout>
                  <c:x val="0.13653277807230904"/>
                  <c:y val="-0.15614947256657252"/>
                </c:manualLayout>
              </c:layout>
              <c:tx>
                <c:rich>
                  <a:bodyPr/>
                  <a:lstStyle/>
                  <a:p>
                    <a:fld id="{3DA4F251-0129-4293-A7E9-CF7D519338F6}" type="PERCENTAGE">
                      <a:rPr lang="en-US" smtClean="0"/>
                      <a:pPr/>
                      <a:t>[POURCENTAGE]</a:t>
                    </a:fld>
                    <a:r>
                      <a:rPr lang="en-US"/>
                      <a:t> Pédiatre</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8EE-4E64-81C0-951331554E11}"/>
                </c:ext>
              </c:extLst>
            </c:dLbl>
            <c:dLbl>
              <c:idx val="27"/>
              <c:layout>
                <c:manualLayout>
                  <c:x val="0.11554424774513695"/>
                  <c:y val="-4.4286414790019567E-2"/>
                </c:manualLayout>
              </c:layout>
              <c:tx>
                <c:rich>
                  <a:bodyPr/>
                  <a:lstStyle/>
                  <a:p>
                    <a:fld id="{0E2FBD0C-5E54-4E80-B651-91FABCC435B1}" type="PERCENTAGE">
                      <a:rPr lang="en-US" smtClean="0"/>
                      <a:pPr/>
                      <a:t>[POURCENTAGE]</a:t>
                    </a:fld>
                    <a:r>
                      <a:rPr lang="en-US" dirty="0"/>
                      <a:t> </a:t>
                    </a:r>
                    <a:r>
                      <a:rPr lang="en-US" dirty="0" err="1"/>
                      <a:t>Pneumo</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8EE-4E64-81C0-951331554E11}"/>
                </c:ext>
              </c:extLst>
            </c:dLbl>
            <c:dLbl>
              <c:idx val="28"/>
              <c:layout>
                <c:manualLayout>
                  <c:x val="0.1219087562089062"/>
                  <c:y val="0.10146611498575545"/>
                </c:manualLayout>
              </c:layout>
              <c:tx>
                <c:rich>
                  <a:bodyPr/>
                  <a:lstStyle/>
                  <a:p>
                    <a:fld id="{00D9C915-F06F-48F9-8590-849415F4855E}" type="PERCENTAGE">
                      <a:rPr lang="en-US" smtClean="0"/>
                      <a:pPr/>
                      <a:t>[POURCENTAGE]</a:t>
                    </a:fld>
                    <a:r>
                      <a:rPr lang="en-US" dirty="0"/>
                      <a:t> </a:t>
                    </a:r>
                    <a:r>
                      <a:rPr lang="en-US" dirty="0" err="1"/>
                      <a:t>Psychiatre</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8EE-4E64-81C0-951331554E11}"/>
                </c:ext>
              </c:extLst>
            </c:dLbl>
            <c:dLbl>
              <c:idx val="29"/>
              <c:layout>
                <c:manualLayout>
                  <c:x val="4.8125633016850744E-2"/>
                  <c:y val="0.1628518282872901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8EE-4E64-81C0-951331554E11}"/>
                </c:ext>
              </c:extLst>
            </c:dLbl>
            <c:dLbl>
              <c:idx val="30"/>
              <c:layout>
                <c:manualLayout>
                  <c:x val="4.1254243862194714E-2"/>
                  <c:y val="5.9507944934572309E-2"/>
                </c:manualLayout>
              </c:layout>
              <c:tx>
                <c:rich>
                  <a:bodyPr/>
                  <a:lstStyle/>
                  <a:p>
                    <a:fld id="{6FF58F6C-E470-4E3D-958A-CCFD517FA722}" type="PERCENTAGE">
                      <a:rPr lang="en-US" smtClean="0"/>
                      <a:pPr/>
                      <a:t>[POURCENTAGE]</a:t>
                    </a:fld>
                    <a:r>
                      <a:rPr lang="en-US" dirty="0"/>
                      <a:t> </a:t>
                    </a:r>
                    <a:r>
                      <a:rPr lang="en-US" dirty="0" err="1"/>
                      <a:t>Rhumato</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8EE-4E64-81C0-951331554E1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Feuil1!$A$2:$A$32</c:f>
              <c:strCache>
                <c:ptCount val="31"/>
                <c:pt idx="0">
                  <c:v>Allergologie</c:v>
                </c:pt>
                <c:pt idx="1">
                  <c:v>Anatomie </c:v>
                </c:pt>
                <c:pt idx="2">
                  <c:v>Anesthésie-réanimation</c:v>
                </c:pt>
                <c:pt idx="3">
                  <c:v>cardiologie et maladies vasculaires </c:v>
                </c:pt>
                <c:pt idx="4">
                  <c:v>Chirurgie générale</c:v>
                </c:pt>
                <c:pt idx="5">
                  <c:v>Chirurgie infantile</c:v>
                </c:pt>
                <c:pt idx="6">
                  <c:v>Chirurgie faciale</c:v>
                </c:pt>
                <c:pt idx="7">
                  <c:v>Chirurgie orale</c:v>
                </c:pt>
                <c:pt idx="8">
                  <c:v> Chirurgie orthopédique </c:v>
                </c:pt>
                <c:pt idx="9">
                  <c:v>Chirurgie plastique</c:v>
                </c:pt>
                <c:pt idx="10">
                  <c:v>Chirurgie thoracique et cardiovasculaire </c:v>
                </c:pt>
                <c:pt idx="11">
                  <c:v>Chirurgie urologique </c:v>
                </c:pt>
                <c:pt idx="12">
                  <c:v> Chirurgie vasculaire</c:v>
                </c:pt>
                <c:pt idx="13">
                  <c:v>Chirurgie viscérale et digestive</c:v>
                </c:pt>
                <c:pt idx="14">
                  <c:v>dermatologie</c:v>
                </c:pt>
                <c:pt idx="15">
                  <c:v>Endocrinologue </c:v>
                </c:pt>
                <c:pt idx="16">
                  <c:v>Gériatrie</c:v>
                </c:pt>
                <c:pt idx="17">
                  <c:v>Gynécologie médicale </c:v>
                </c:pt>
                <c:pt idx="18">
                  <c:v>Gynécologie obstétrique </c:v>
                </c:pt>
                <c:pt idx="19">
                  <c:v>Hématologie </c:v>
                </c:pt>
                <c:pt idx="20">
                  <c:v>médecins d'urgence </c:v>
                </c:pt>
                <c:pt idx="21">
                  <c:v>Médecine interne </c:v>
                </c:pt>
                <c:pt idx="22">
                  <c:v>Médecine physique et réadaptation </c:v>
                </c:pt>
                <c:pt idx="23">
                  <c:v>Médecine vasculaire </c:v>
                </c:pt>
                <c:pt idx="24">
                  <c:v>Neurochirurgie </c:v>
                </c:pt>
                <c:pt idx="25">
                  <c:v>Ophtalmologie </c:v>
                </c:pt>
                <c:pt idx="26">
                  <c:v>Pédiatre </c:v>
                </c:pt>
                <c:pt idx="27">
                  <c:v>Pneumologie</c:v>
                </c:pt>
                <c:pt idx="28">
                  <c:v>Psychiatre </c:v>
                </c:pt>
                <c:pt idx="29">
                  <c:v>Radiodiagnostic et imagerie médicale</c:v>
                </c:pt>
                <c:pt idx="30">
                  <c:v>Rhumatologie</c:v>
                </c:pt>
              </c:strCache>
            </c:strRef>
          </c:cat>
          <c:val>
            <c:numRef>
              <c:f>Feuil1!$B$2:$B$32</c:f>
              <c:numCache>
                <c:formatCode>General</c:formatCode>
                <c:ptCount val="31"/>
                <c:pt idx="0">
                  <c:v>10</c:v>
                </c:pt>
                <c:pt idx="1">
                  <c:v>2</c:v>
                </c:pt>
                <c:pt idx="2">
                  <c:v>11</c:v>
                </c:pt>
                <c:pt idx="3">
                  <c:v>31</c:v>
                </c:pt>
                <c:pt idx="4">
                  <c:v>6</c:v>
                </c:pt>
                <c:pt idx="5">
                  <c:v>1</c:v>
                </c:pt>
                <c:pt idx="6">
                  <c:v>6</c:v>
                </c:pt>
                <c:pt idx="7">
                  <c:v>1</c:v>
                </c:pt>
                <c:pt idx="8">
                  <c:v>15</c:v>
                </c:pt>
                <c:pt idx="9">
                  <c:v>5</c:v>
                </c:pt>
                <c:pt idx="10">
                  <c:v>2</c:v>
                </c:pt>
                <c:pt idx="11">
                  <c:v>4</c:v>
                </c:pt>
                <c:pt idx="12">
                  <c:v>1</c:v>
                </c:pt>
                <c:pt idx="13">
                  <c:v>8</c:v>
                </c:pt>
                <c:pt idx="14">
                  <c:v>33</c:v>
                </c:pt>
                <c:pt idx="15">
                  <c:v>16</c:v>
                </c:pt>
                <c:pt idx="16">
                  <c:v>4</c:v>
                </c:pt>
                <c:pt idx="17">
                  <c:v>12</c:v>
                </c:pt>
                <c:pt idx="18">
                  <c:v>39</c:v>
                </c:pt>
                <c:pt idx="19">
                  <c:v>1</c:v>
                </c:pt>
                <c:pt idx="20">
                  <c:v>9</c:v>
                </c:pt>
                <c:pt idx="21">
                  <c:v>1</c:v>
                </c:pt>
                <c:pt idx="22">
                  <c:v>2</c:v>
                </c:pt>
                <c:pt idx="23">
                  <c:v>8</c:v>
                </c:pt>
                <c:pt idx="24">
                  <c:v>10</c:v>
                </c:pt>
                <c:pt idx="25">
                  <c:v>23</c:v>
                </c:pt>
                <c:pt idx="26">
                  <c:v>50</c:v>
                </c:pt>
                <c:pt idx="27">
                  <c:v>16</c:v>
                </c:pt>
                <c:pt idx="28">
                  <c:v>88</c:v>
                </c:pt>
                <c:pt idx="29">
                  <c:v>5</c:v>
                </c:pt>
                <c:pt idx="30">
                  <c:v>30</c:v>
                </c:pt>
              </c:numCache>
            </c:numRef>
          </c:val>
          <c:extLst>
            <c:ext xmlns:c16="http://schemas.microsoft.com/office/drawing/2014/chart" uri="{C3380CC4-5D6E-409C-BE32-E72D297353CC}">
              <c16:uniqueId val="{00000000-88EE-4E64-81C0-951331554E1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710986687819672"/>
          <c:y val="0"/>
          <c:w val="0.28492377803909463"/>
          <c:h val="1"/>
        </c:manualLayout>
      </c:layout>
      <c:overlay val="0"/>
      <c:spPr>
        <a:solidFill>
          <a:schemeClr val="tx2"/>
        </a:solidFill>
        <a:ln>
          <a:noFill/>
        </a:ln>
        <a:effectLst/>
      </c:spPr>
      <c:txPr>
        <a:bodyPr rot="0" spcFirstLastPara="1" vertOverflow="ellipsis" vert="horz" wrap="square" anchor="t"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Série 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0-122E-4AF3-9DAE-4A13740CD44E}"/>
              </c:ext>
            </c:extLst>
          </c:dPt>
          <c:dPt>
            <c:idx val="1"/>
            <c:bubble3D val="0"/>
            <c:spPr>
              <a:solidFill>
                <a:schemeClr val="accent1">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22E-4AF3-9DAE-4A13740CD44E}"/>
              </c:ext>
            </c:extLst>
          </c:dPt>
          <c:dLbls>
            <c:dLbl>
              <c:idx val="0"/>
              <c:tx>
                <c:rich>
                  <a:bodyPr/>
                  <a:lstStyle/>
                  <a:p>
                    <a:fld id="{9F9FCE7D-A5E8-41E1-AD60-3CA707E9E810}" type="PERCENTAGE">
                      <a:rPr lang="en-US" smtClean="0"/>
                      <a:pPr/>
                      <a:t>[POURCENTAGE]</a:t>
                    </a:fld>
                    <a:endParaRPr lang="fr-F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2E-4AF3-9DAE-4A13740CD44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661</c:v>
                </c:pt>
                <c:pt idx="1">
                  <c:v>506</c:v>
                </c:pt>
              </c:numCache>
            </c:numRef>
          </c:val>
          <c:extLst>
            <c:ext xmlns:c16="http://schemas.microsoft.com/office/drawing/2014/chart" uri="{C3380CC4-5D6E-409C-BE32-E72D297353CC}">
              <c16:uniqueId val="{00000000-A5F1-4964-96E2-3D478430BC6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Médecins </a:t>
            </a:r>
            <a:r>
              <a:rPr lang="en-US" dirty="0" err="1">
                <a:solidFill>
                  <a:schemeClr val="bg1"/>
                </a:solidFill>
              </a:rPr>
              <a:t>généralistes</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Médecins généralistes</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5E21-4E15-BFF3-4E5BCBEBF129}"/>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2-5E21-4E15-BFF3-4E5BCBEBF129}"/>
              </c:ext>
            </c:extLst>
          </c:dPt>
          <c:dLbls>
            <c:dLbl>
              <c:idx val="0"/>
              <c:tx>
                <c:rich>
                  <a:bodyPr/>
                  <a:lstStyle/>
                  <a:p>
                    <a:r>
                      <a:rPr lang="en-US" dirty="0">
                        <a:solidFill>
                          <a:schemeClr val="bg1"/>
                        </a:solidFill>
                      </a:rPr>
                      <a:t>17%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E21-4E15-BFF3-4E5BCBEBF129}"/>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solidFill>
                          <a:schemeClr val="bg1"/>
                        </a:solidFill>
                      </a:rPr>
                      <a:t>83%</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1940298507462686"/>
                      <c:h val="7.0127524669771721E-2"/>
                    </c:manualLayout>
                  </c15:layout>
                  <c15:showDataLabelsRange val="0"/>
                </c:ext>
                <c:ext xmlns:c16="http://schemas.microsoft.com/office/drawing/2014/chart" uri="{C3380CC4-5D6E-409C-BE32-E72D297353CC}">
                  <c16:uniqueId val="{00000002-5E21-4E15-BFF3-4E5BCBEBF1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non</c:v>
                </c:pt>
                <c:pt idx="1">
                  <c:v>oui </c:v>
                </c:pt>
              </c:strCache>
            </c:strRef>
          </c:cat>
          <c:val>
            <c:numRef>
              <c:f>Feuil1!$B$2:$B$3</c:f>
              <c:numCache>
                <c:formatCode>General</c:formatCode>
                <c:ptCount val="2"/>
                <c:pt idx="0">
                  <c:v>108</c:v>
                </c:pt>
                <c:pt idx="1">
                  <c:v>543</c:v>
                </c:pt>
              </c:numCache>
            </c:numRef>
          </c:val>
          <c:extLst>
            <c:ext xmlns:c16="http://schemas.microsoft.com/office/drawing/2014/chart" uri="{C3380CC4-5D6E-409C-BE32-E72D297353CC}">
              <c16:uniqueId val="{00000000-5E21-4E15-BFF3-4E5BCBEBF12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Médecins </a:t>
            </a:r>
            <a:r>
              <a:rPr lang="en-US" dirty="0" err="1">
                <a:solidFill>
                  <a:schemeClr val="bg1"/>
                </a:solidFill>
              </a:rPr>
              <a:t>spécialistes</a:t>
            </a:r>
            <a:r>
              <a:rPr lang="en-US" dirty="0">
                <a:solidFill>
                  <a:schemeClr val="bg1"/>
                </a:solidFill>
              </a:rPr>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Médecins spécialistes </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1DAC-47EE-91C7-F7E87C1083FA}"/>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2-1DAC-47EE-91C7-F7E87C1083FA}"/>
              </c:ext>
            </c:extLst>
          </c:dPt>
          <c:dLbls>
            <c:dLbl>
              <c:idx val="0"/>
              <c:tx>
                <c:rich>
                  <a:bodyPr/>
                  <a:lstStyle/>
                  <a:p>
                    <a:fld id="{451AF609-8D2E-4446-B06F-A90FB99579DA}" type="PERCENTAGE">
                      <a:rPr lang="en-US">
                        <a:solidFill>
                          <a:schemeClr val="bg1"/>
                        </a:solidFill>
                      </a:rPr>
                      <a:pPr/>
                      <a:t>[POURCENTAGE]</a:t>
                    </a:fld>
                    <a:endParaRPr lang="fr-F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AC-47EE-91C7-F7E87C1083FA}"/>
                </c:ext>
              </c:extLst>
            </c:dLbl>
            <c:dLbl>
              <c:idx val="1"/>
              <c:tx>
                <c:rich>
                  <a:bodyPr/>
                  <a:lstStyle/>
                  <a:p>
                    <a:fld id="{40FCE605-533A-43AF-A4EB-FE38554B7941}" type="PERCENTAGE">
                      <a:rPr lang="en-US">
                        <a:solidFill>
                          <a:schemeClr val="bg1"/>
                        </a:solidFill>
                      </a:rPr>
                      <a:pPr/>
                      <a:t>[POURCENTAGE]</a:t>
                    </a:fld>
                    <a:endParaRPr lang="fr-F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AC-47EE-91C7-F7E87C1083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non</c:v>
                </c:pt>
                <c:pt idx="1">
                  <c:v>oui </c:v>
                </c:pt>
              </c:strCache>
            </c:strRef>
          </c:cat>
          <c:val>
            <c:numRef>
              <c:f>Feuil1!$B$2:$B$3</c:f>
              <c:numCache>
                <c:formatCode>General</c:formatCode>
                <c:ptCount val="2"/>
                <c:pt idx="0">
                  <c:v>378</c:v>
                </c:pt>
                <c:pt idx="1">
                  <c:v>109</c:v>
                </c:pt>
              </c:numCache>
            </c:numRef>
          </c:val>
          <c:extLst>
            <c:ext xmlns:c16="http://schemas.microsoft.com/office/drawing/2014/chart" uri="{C3380CC4-5D6E-409C-BE32-E72D297353CC}">
              <c16:uniqueId val="{00000000-1DAC-47EE-91C7-F7E87C1083F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3F0-447F-9B7F-78CFC58FE76F}"/>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3F0-447F-9B7F-78CFC58FE76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650</c:v>
                </c:pt>
                <c:pt idx="1">
                  <c:v>506</c:v>
                </c:pt>
              </c:numCache>
            </c:numRef>
          </c:val>
          <c:extLst>
            <c:ext xmlns:c16="http://schemas.microsoft.com/office/drawing/2014/chart" uri="{C3380CC4-5D6E-409C-BE32-E72D297353CC}">
              <c16:uniqueId val="{00000000-F7EA-437F-ADCC-85E0F0E9D4DE}"/>
            </c:ext>
          </c:extLst>
        </c:ser>
        <c:dLbls>
          <c:dLblPos val="ctr"/>
          <c:showLegendKey val="0"/>
          <c:showVal val="0"/>
          <c:showCatName val="0"/>
          <c:showSerName val="0"/>
          <c:showPercent val="1"/>
          <c:showBubbleSize val="0"/>
          <c:showLeaderLines val="1"/>
        </c:dLbls>
      </c:pie3DChart>
      <c:spPr>
        <a:solidFill>
          <a:schemeClr val="tx2"/>
        </a:solidFill>
        <a:ln>
          <a:solidFill>
            <a:schemeClr val="tx2"/>
          </a:solidFill>
        </a:ln>
        <a:effectLst/>
      </c:spPr>
    </c:plotArea>
    <c:legend>
      <c:legendPos val="r"/>
      <c:overlay val="0"/>
      <c:spPr>
        <a:solidFill>
          <a:schemeClr val="tx2"/>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w="9525" cap="flat" cmpd="sng" algn="ctr">
      <a:solidFill>
        <a:schemeClr val="tx2"/>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Feuil1!$A$2:$A$3</c:f>
              <c:strCache>
                <c:ptCount val="2"/>
                <c:pt idx="0">
                  <c:v>Oui</c:v>
                </c:pt>
                <c:pt idx="1">
                  <c:v>Non</c:v>
                </c:pt>
              </c:strCache>
            </c:strRef>
          </c:cat>
          <c:val>
            <c:numRef>
              <c:f>Feuil1!$B$2:$B$3</c:f>
              <c:numCache>
                <c:formatCode>General</c:formatCode>
                <c:ptCount val="2"/>
                <c:pt idx="0">
                  <c:v>557</c:v>
                </c:pt>
                <c:pt idx="1">
                  <c:v>473</c:v>
                </c:pt>
              </c:numCache>
            </c:numRef>
          </c:val>
          <c:extLst>
            <c:ext xmlns:c16="http://schemas.microsoft.com/office/drawing/2014/chart" uri="{C3380CC4-5D6E-409C-BE32-E72D297353CC}">
              <c16:uniqueId val="{00000000-1F4A-45C6-BEBE-9C87ADB8FC5C}"/>
            </c:ext>
          </c:extLst>
        </c:ser>
        <c:dLbls>
          <c:showLegendKey val="0"/>
          <c:showVal val="0"/>
          <c:showCatName val="0"/>
          <c:showSerName val="0"/>
          <c:showPercent val="0"/>
          <c:showBubbleSize val="0"/>
        </c:dLbls>
        <c:gapWidth val="182"/>
        <c:axId val="1448680559"/>
        <c:axId val="1448681519"/>
      </c:barChart>
      <c:catAx>
        <c:axId val="1448680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48681519"/>
        <c:crosses val="autoZero"/>
        <c:auto val="1"/>
        <c:lblAlgn val="ctr"/>
        <c:lblOffset val="100"/>
        <c:noMultiLvlLbl val="0"/>
      </c:catAx>
      <c:valAx>
        <c:axId val="1448681519"/>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48680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Médecins </a:t>
            </a:r>
            <a:r>
              <a:rPr lang="en-US" dirty="0" err="1"/>
              <a:t>généralistes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médecins généraliste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7C-4CB7-8822-C2C5DA0D647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A7C-4CB7-8822-C2C5DA0D6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525</c:v>
                </c:pt>
                <c:pt idx="1">
                  <c:v>125</c:v>
                </c:pt>
              </c:numCache>
            </c:numRef>
          </c:val>
          <c:extLst>
            <c:ext xmlns:c16="http://schemas.microsoft.com/office/drawing/2014/chart" uri="{C3380CC4-5D6E-409C-BE32-E72D297353CC}">
              <c16:uniqueId val="{00000000-C957-4E4F-8423-8BF86AD275D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Médecins </a:t>
            </a:r>
            <a:r>
              <a:rPr lang="en-US" dirty="0" err="1"/>
              <a:t>spécialistes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médecins spécialistes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BE0-49E2-87B3-68B956BAD08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1-9BE0-49E2-87B3-68B956BAD085}"/>
              </c:ext>
            </c:extLst>
          </c:dPt>
          <c:dLbls>
            <c:dLbl>
              <c:idx val="0"/>
              <c:tx>
                <c:rich>
                  <a:bodyPr/>
                  <a:lstStyle/>
                  <a:p>
                    <a:r>
                      <a:rPr lang="en-US" b="1" dirty="0">
                        <a:solidFill>
                          <a:schemeClr val="bg1"/>
                        </a:solidFill>
                      </a:rPr>
                      <a:t>26%</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9BE0-49E2-87B3-68B956BAD085}"/>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BE0-49E2-87B3-68B956BAD0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125</c:v>
                </c:pt>
                <c:pt idx="1">
                  <c:v>347</c:v>
                </c:pt>
              </c:numCache>
            </c:numRef>
          </c:val>
          <c:extLst>
            <c:ext xmlns:c16="http://schemas.microsoft.com/office/drawing/2014/chart" uri="{C3380CC4-5D6E-409C-BE32-E72D297353CC}">
              <c16:uniqueId val="{00000000-9BE0-49E2-87B3-68B956BAD08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Feuil1!$A$2:$A$11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Feuil1!$B$2:$B$11</c:f>
              <c:numCache>
                <c:formatCode>General</c:formatCode>
                <c:ptCount val="10"/>
                <c:pt idx="0">
                  <c:v>341</c:v>
                </c:pt>
                <c:pt idx="1">
                  <c:v>52</c:v>
                </c:pt>
                <c:pt idx="2">
                  <c:v>54</c:v>
                </c:pt>
                <c:pt idx="3">
                  <c:v>43</c:v>
                </c:pt>
                <c:pt idx="4">
                  <c:v>115</c:v>
                </c:pt>
                <c:pt idx="5">
                  <c:v>66</c:v>
                </c:pt>
                <c:pt idx="6">
                  <c:v>81</c:v>
                </c:pt>
                <c:pt idx="7">
                  <c:v>100</c:v>
                </c:pt>
                <c:pt idx="8">
                  <c:v>50</c:v>
                </c:pt>
                <c:pt idx="9">
                  <c:v>11</c:v>
                </c:pt>
              </c:numCache>
            </c:numRef>
          </c:val>
          <c:extLst>
            <c:ext xmlns:c16="http://schemas.microsoft.com/office/drawing/2014/chart" uri="{C3380CC4-5D6E-409C-BE32-E72D297353CC}">
              <c16:uniqueId val="{00000000-08BE-476E-9D39-29EB96261D9C}"/>
            </c:ext>
          </c:extLst>
        </c:ser>
        <c:dLbls>
          <c:dLblPos val="inEnd"/>
          <c:showLegendKey val="0"/>
          <c:showVal val="1"/>
          <c:showCatName val="0"/>
          <c:showSerName val="0"/>
          <c:showPercent val="0"/>
          <c:showBubbleSize val="0"/>
        </c:dLbls>
        <c:gapWidth val="65"/>
        <c:axId val="1448689679"/>
        <c:axId val="1448686799"/>
      </c:barChart>
      <c:catAx>
        <c:axId val="144868967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1448686799"/>
        <c:crosses val="autoZero"/>
        <c:auto val="1"/>
        <c:lblAlgn val="ctr"/>
        <c:lblOffset val="100"/>
        <c:noMultiLvlLbl val="0"/>
      </c:catAx>
      <c:valAx>
        <c:axId val="144868679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448689679"/>
        <c:crosses val="autoZero"/>
        <c:crossBetween val="between"/>
      </c:valAx>
      <c:spPr>
        <a:solidFill>
          <a:schemeClr val="accent6">
            <a:lumMod val="60000"/>
            <a:lumOff val="40000"/>
          </a:schemeClr>
        </a:solidFill>
        <a:ln>
          <a:solidFill>
            <a:schemeClr val="accent6">
              <a:lumMod val="60000"/>
              <a:lumOff val="4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60000"/>
        <a:lumOff val="40000"/>
      </a:schemeClr>
    </a:solidFill>
    <a:ln w="9525" cap="flat" cmpd="sng" algn="ctr">
      <a:solidFill>
        <a:schemeClr val="accent6">
          <a:lumMod val="60000"/>
          <a:lumOff val="40000"/>
        </a:schemeClr>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2626419248215"/>
          <c:y val="3.0541117395014607E-2"/>
          <c:w val="0.8651848705717039"/>
          <c:h val="0.87806338683463814"/>
        </c:manualLayout>
      </c:layout>
      <c:barChart>
        <c:barDir val="col"/>
        <c:grouping val="clustered"/>
        <c:varyColors val="0"/>
        <c:ser>
          <c:idx val="0"/>
          <c:order val="0"/>
          <c:tx>
            <c:strRef>
              <c:f>Feuil1!$B$1</c:f>
              <c:strCache>
                <c:ptCount val="1"/>
                <c:pt idx="0">
                  <c:v>Les médecins qui reçoivent leur DAM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Feuil1!$B$2:$B$11</c:f>
              <c:numCache>
                <c:formatCode>General</c:formatCode>
                <c:ptCount val="10"/>
                <c:pt idx="0">
                  <c:v>74</c:v>
                </c:pt>
                <c:pt idx="1">
                  <c:v>35</c:v>
                </c:pt>
                <c:pt idx="2">
                  <c:v>39</c:v>
                </c:pt>
                <c:pt idx="3">
                  <c:v>36</c:v>
                </c:pt>
                <c:pt idx="4">
                  <c:v>86</c:v>
                </c:pt>
                <c:pt idx="5">
                  <c:v>58</c:v>
                </c:pt>
                <c:pt idx="6">
                  <c:v>77</c:v>
                </c:pt>
                <c:pt idx="7">
                  <c:v>95</c:v>
                </c:pt>
                <c:pt idx="8">
                  <c:v>49</c:v>
                </c:pt>
                <c:pt idx="9">
                  <c:v>104</c:v>
                </c:pt>
              </c:numCache>
            </c:numRef>
          </c:val>
          <c:extLst>
            <c:ext xmlns:c16="http://schemas.microsoft.com/office/drawing/2014/chart" uri="{C3380CC4-5D6E-409C-BE32-E72D297353CC}">
              <c16:uniqueId val="{00000000-53DD-4EA9-B378-167CF3DAE9D1}"/>
            </c:ext>
          </c:extLst>
        </c:ser>
        <c:dLbls>
          <c:showLegendKey val="0"/>
          <c:showVal val="0"/>
          <c:showCatName val="0"/>
          <c:showSerName val="0"/>
          <c:showPercent val="0"/>
          <c:showBubbleSize val="0"/>
        </c:dLbls>
        <c:gapWidth val="219"/>
        <c:overlap val="-27"/>
        <c:axId val="835676399"/>
        <c:axId val="835677359"/>
      </c:barChart>
      <c:catAx>
        <c:axId val="83567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35677359"/>
        <c:crosses val="autoZero"/>
        <c:auto val="1"/>
        <c:lblAlgn val="ctr"/>
        <c:lblOffset val="100"/>
        <c:noMultiLvlLbl val="0"/>
      </c:catAx>
      <c:valAx>
        <c:axId val="835677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35676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2598031047675"/>
          <c:y val="3.0541168065726019E-2"/>
          <c:w val="0.8651848705717039"/>
          <c:h val="0.87806338683463814"/>
        </c:manualLayout>
      </c:layout>
      <c:barChart>
        <c:barDir val="col"/>
        <c:grouping val="clustered"/>
        <c:varyColors val="0"/>
        <c:ser>
          <c:idx val="0"/>
          <c:order val="0"/>
          <c:tx>
            <c:strRef>
              <c:f>Feuil1!$B$1</c:f>
              <c:strCache>
                <c:ptCount val="1"/>
                <c:pt idx="0">
                  <c:v>Les médecins qui reçoivent leur DAM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Feuil1!$B$2:$B$11</c:f>
              <c:numCache>
                <c:formatCode>General</c:formatCode>
                <c:ptCount val="10"/>
                <c:pt idx="0">
                  <c:v>69</c:v>
                </c:pt>
                <c:pt idx="1">
                  <c:v>36</c:v>
                </c:pt>
                <c:pt idx="2">
                  <c:v>44</c:v>
                </c:pt>
                <c:pt idx="3">
                  <c:v>34</c:v>
                </c:pt>
                <c:pt idx="4">
                  <c:v>84</c:v>
                </c:pt>
                <c:pt idx="5">
                  <c:v>58</c:v>
                </c:pt>
                <c:pt idx="6">
                  <c:v>72</c:v>
                </c:pt>
                <c:pt idx="7">
                  <c:v>94</c:v>
                </c:pt>
                <c:pt idx="8">
                  <c:v>50</c:v>
                </c:pt>
                <c:pt idx="9">
                  <c:v>102</c:v>
                </c:pt>
              </c:numCache>
            </c:numRef>
          </c:val>
          <c:extLst>
            <c:ext xmlns:c16="http://schemas.microsoft.com/office/drawing/2014/chart" uri="{C3380CC4-5D6E-409C-BE32-E72D297353CC}">
              <c16:uniqueId val="{00000000-8F07-4BEE-A567-0CEE43EB58E6}"/>
            </c:ext>
          </c:extLst>
        </c:ser>
        <c:dLbls>
          <c:showLegendKey val="0"/>
          <c:showVal val="0"/>
          <c:showCatName val="0"/>
          <c:showSerName val="0"/>
          <c:showPercent val="0"/>
          <c:showBubbleSize val="0"/>
        </c:dLbls>
        <c:gapWidth val="219"/>
        <c:overlap val="-27"/>
        <c:axId val="835676399"/>
        <c:axId val="835677359"/>
      </c:barChart>
      <c:catAx>
        <c:axId val="83567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35677359"/>
        <c:crosses val="autoZero"/>
        <c:auto val="1"/>
        <c:lblAlgn val="ctr"/>
        <c:lblOffset val="100"/>
        <c:noMultiLvlLbl val="0"/>
      </c:catAx>
      <c:valAx>
        <c:axId val="835677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35676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Colonne1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600-4E5D-8B75-D1844BD95BA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600-4E5D-8B75-D1844BD95BA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600-4E5D-8B75-D1844BD95BA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Feuil1!$A$2:$A$4</c:f>
              <c:strCache>
                <c:ptCount val="3"/>
                <c:pt idx="0">
                  <c:v>Avant 1990</c:v>
                </c:pt>
                <c:pt idx="1">
                  <c:v>Entre 1990 et 2010</c:v>
                </c:pt>
                <c:pt idx="2">
                  <c:v>Depuis 2010</c:v>
                </c:pt>
              </c:strCache>
            </c:strRef>
          </c:cat>
          <c:val>
            <c:numRef>
              <c:f>Feuil1!$B$2:$B$4</c:f>
              <c:numCache>
                <c:formatCode>General</c:formatCode>
                <c:ptCount val="3"/>
                <c:pt idx="0">
                  <c:v>188</c:v>
                </c:pt>
                <c:pt idx="1">
                  <c:v>387</c:v>
                </c:pt>
                <c:pt idx="2">
                  <c:v>534</c:v>
                </c:pt>
              </c:numCache>
            </c:numRef>
          </c:val>
          <c:extLst>
            <c:ext xmlns:c16="http://schemas.microsoft.com/office/drawing/2014/chart" uri="{C3380CC4-5D6E-409C-BE32-E72D297353CC}">
              <c16:uniqueId val="{00000000-273D-46BB-B2DF-6500B65286F0}"/>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Feuil1!$B$1</c:f>
              <c:strCache>
                <c:ptCount val="1"/>
                <c:pt idx="0">
                  <c:v>Série 1</c:v>
                </c:pt>
              </c:strCache>
            </c:strRef>
          </c:tx>
          <c:dPt>
            <c:idx val="0"/>
            <c:bubble3D val="0"/>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1-0EBA-4B02-9EA8-781A399A4000}"/>
              </c:ext>
            </c:extLst>
          </c:dPt>
          <c:dPt>
            <c:idx val="1"/>
            <c:bubble3D val="0"/>
            <c:spPr>
              <a:gradFill rotWithShape="1">
                <a:gsLst>
                  <a:gs pos="0">
                    <a:schemeClr val="accent2">
                      <a:tint val="77000"/>
                      <a:satMod val="103000"/>
                      <a:lumMod val="102000"/>
                      <a:tint val="94000"/>
                    </a:schemeClr>
                  </a:gs>
                  <a:gs pos="50000">
                    <a:schemeClr val="accent2">
                      <a:tint val="77000"/>
                      <a:satMod val="110000"/>
                      <a:lumMod val="100000"/>
                      <a:shade val="100000"/>
                    </a:schemeClr>
                  </a:gs>
                  <a:gs pos="100000">
                    <a:schemeClr val="accent2">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3-0EBA-4B02-9EA8-781A399A40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118</c:v>
                </c:pt>
                <c:pt idx="1">
                  <c:v>1048</c:v>
                </c:pt>
              </c:numCache>
            </c:numRef>
          </c:val>
          <c:extLst>
            <c:ext xmlns:c16="http://schemas.microsoft.com/office/drawing/2014/chart" uri="{C3380CC4-5D6E-409C-BE32-E72D297353CC}">
              <c16:uniqueId val="{00000000-9167-4561-A475-1D9A0FA5C8A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7437477905480065"/>
          <c:y val="0.8696126346275681"/>
          <c:w val="0.26373978489281902"/>
          <c:h val="6.02359435109947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spPr>
            <a:solidFill>
              <a:schemeClr val="lt1"/>
            </a:solidFill>
            <a:ln w="19050">
              <a:solidFill>
                <a:schemeClr val="accent1"/>
              </a:solidFill>
            </a:ln>
            <a:effectLst/>
          </c:spPr>
          <c:dPt>
            <c:idx val="0"/>
            <c:bubble3D val="0"/>
            <c:explosion val="5"/>
            <c:spPr>
              <a:solidFill>
                <a:schemeClr val="lt1"/>
              </a:solidFill>
              <a:ln w="19050">
                <a:solidFill>
                  <a:schemeClr val="accent1"/>
                </a:solidFill>
              </a:ln>
              <a:effectLst/>
            </c:spPr>
            <c:extLst>
              <c:ext xmlns:c16="http://schemas.microsoft.com/office/drawing/2014/chart" uri="{C3380CC4-5D6E-409C-BE32-E72D297353CC}">
                <c16:uniqueId val="{00000001-8B8F-458D-BEBF-E65F8B2DFA40}"/>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8B8F-458D-BEBF-E65F8B2DFA4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182</c:v>
                </c:pt>
                <c:pt idx="1">
                  <c:v>814</c:v>
                </c:pt>
              </c:numCache>
            </c:numRef>
          </c:val>
          <c:extLst>
            <c:ext xmlns:c16="http://schemas.microsoft.com/office/drawing/2014/chart" uri="{C3380CC4-5D6E-409C-BE32-E72D297353CC}">
              <c16:uniqueId val="{00000000-EA5F-4D38-BC54-CA0B2547BFB9}"/>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bg1"/>
                </a:solidFill>
              </a:rPr>
              <a:t>Médecins </a:t>
            </a:r>
            <a:r>
              <a:rPr lang="en-US" dirty="0" err="1">
                <a:solidFill>
                  <a:schemeClr val="bg1"/>
                </a:solidFill>
              </a:rPr>
              <a:t>Généralistes</a:t>
            </a:r>
            <a:endParaRPr lang="en-US" dirty="0">
              <a:solidFill>
                <a:schemeClr val="bg1"/>
              </a:solidFill>
            </a:endParaRPr>
          </a:p>
        </c:rich>
      </c:tx>
      <c:layout>
        <c:manualLayout>
          <c:xMode val="edge"/>
          <c:yMode val="edge"/>
          <c:x val="0.16900153105861765"/>
          <c:y val="3.900536323744514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Médecins Généralistes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622-4ECA-A35E-DF08FA6C8D87}"/>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622-4ECA-A35E-DF08FA6C8D8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90</c:v>
                </c:pt>
                <c:pt idx="1">
                  <c:v>563</c:v>
                </c:pt>
              </c:numCache>
            </c:numRef>
          </c:val>
          <c:extLst>
            <c:ext xmlns:c16="http://schemas.microsoft.com/office/drawing/2014/chart" uri="{C3380CC4-5D6E-409C-BE32-E72D297353CC}">
              <c16:uniqueId val="{00000000-D23F-4FEE-BA98-42291D40C200}"/>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9441710411198618"/>
          <c:y val="0.47422433970497707"/>
          <c:w val="0.13988927165354331"/>
          <c:h val="0.1324544329569725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bg1"/>
                </a:solidFill>
              </a:rPr>
              <a:t>Médecins </a:t>
            </a:r>
          </a:p>
          <a:p>
            <a:pPr>
              <a:defRPr/>
            </a:pPr>
            <a:r>
              <a:rPr lang="en-US" dirty="0" err="1">
                <a:solidFill>
                  <a:schemeClr val="bg1"/>
                </a:solidFill>
              </a:rPr>
              <a:t>Spécialistes</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385887546955512"/>
          <c:y val="0.27725545500842241"/>
          <c:w val="0.7013260511368552"/>
          <c:h val="0.65242527519880911"/>
        </c:manualLayout>
      </c:layout>
      <c:pie3DChart>
        <c:varyColors val="1"/>
        <c:ser>
          <c:idx val="0"/>
          <c:order val="0"/>
          <c:tx>
            <c:strRef>
              <c:f>Feuil1!$B$1</c:f>
              <c:strCache>
                <c:ptCount val="1"/>
                <c:pt idx="0">
                  <c:v>Ventes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26C-4AAB-9790-AB74BBB4D44D}"/>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26C-4AAB-9790-AB74BBB4D44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27</c:v>
                </c:pt>
                <c:pt idx="1">
                  <c:v>485</c:v>
                </c:pt>
              </c:numCache>
            </c:numRef>
          </c:val>
          <c:extLst>
            <c:ext xmlns:c16="http://schemas.microsoft.com/office/drawing/2014/chart" uri="{C3380CC4-5D6E-409C-BE32-E72D297353CC}">
              <c16:uniqueId val="{00000000-C559-4317-80AF-A6BE9E0F7A53}"/>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4266608588215297"/>
          <c:y val="0.47198809104085865"/>
          <c:w val="0.12893280341577093"/>
          <c:h val="0.135156239798383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637-4884-9919-452B65568D29}"/>
              </c:ext>
            </c:extLst>
          </c:dPt>
          <c:dPt>
            <c:idx val="1"/>
            <c:bubble3D val="0"/>
            <c:spPr>
              <a:solidFill>
                <a:schemeClr val="accent1">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637-4884-9919-452B65568D2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249</c:v>
                </c:pt>
                <c:pt idx="1">
                  <c:v>909</c:v>
                </c:pt>
              </c:numCache>
            </c:numRef>
          </c:val>
          <c:extLst>
            <c:ext xmlns:c16="http://schemas.microsoft.com/office/drawing/2014/chart" uri="{C3380CC4-5D6E-409C-BE32-E72D297353CC}">
              <c16:uniqueId val="{00000000-FF35-4721-A8FB-9C142C045C7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3</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0"/>
                  <c:y val="-5.2359521265275318E-3"/>
                </c:manualLayout>
              </c:layout>
              <c:tx>
                <c:rich>
                  <a:bodyPr/>
                  <a:lstStyle/>
                  <a:p>
                    <a:fld id="{37EF55E5-D58C-4F12-9B6F-5317327C386E}" type="VALUE">
                      <a:rPr lang="en-US">
                        <a:solidFill>
                          <a:schemeClr val="accent2"/>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E7-4D4D-AA9D-3DA89C1579CB}"/>
                </c:ext>
              </c:extLst>
            </c:dLbl>
            <c:dLbl>
              <c:idx val="1"/>
              <c:layout>
                <c:manualLayout>
                  <c:x val="-3.511081124082314E-3"/>
                  <c:y val="1.8396588552664274E-3"/>
                </c:manualLayout>
              </c:layout>
              <c:tx>
                <c:rich>
                  <a:bodyPr/>
                  <a:lstStyle/>
                  <a:p>
                    <a:fld id="{021A3268-0B79-4846-9AE9-323724BE5791}" type="VALUE">
                      <a:rPr lang="en-US">
                        <a:solidFill>
                          <a:schemeClr val="accent2"/>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EE7-4D4D-AA9D-3DA89C1579CB}"/>
                </c:ext>
              </c:extLst>
            </c:dLbl>
            <c:dLbl>
              <c:idx val="2"/>
              <c:layout>
                <c:manualLayout>
                  <c:x val="-1.7555405620411813E-3"/>
                  <c:y val="-1.6981466356305484E-3"/>
                </c:manualLayout>
              </c:layout>
              <c:tx>
                <c:rich>
                  <a:bodyPr/>
                  <a:lstStyle/>
                  <a:p>
                    <a:fld id="{3C66CB2A-276E-4277-A2E6-93551FDFABA1}" type="VALUE">
                      <a:rPr lang="en-US">
                        <a:solidFill>
                          <a:schemeClr val="accent2"/>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EE7-4D4D-AA9D-3DA89C1579CB}"/>
                </c:ext>
              </c:extLst>
            </c:dLbl>
            <c:dLbl>
              <c:idx val="3"/>
              <c:tx>
                <c:rich>
                  <a:bodyPr/>
                  <a:lstStyle/>
                  <a:p>
                    <a:fld id="{11782D9B-ECD3-4CDC-98A4-666971280C3D}" type="VALUE">
                      <a:rPr lang="en-US">
                        <a:solidFill>
                          <a:schemeClr val="accent2"/>
                        </a:solidFill>
                      </a:rPr>
                      <a:pPr/>
                      <a:t>[VALEUR]</a:t>
                    </a:fld>
                    <a:endParaRPr lang="fr-F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EE7-4D4D-AA9D-3DA89C1579CB}"/>
                </c:ext>
              </c:extLst>
            </c:dLbl>
            <c:dLbl>
              <c:idx val="4"/>
              <c:layout>
                <c:manualLayout>
                  <c:x val="-6.4369077011104999E-17"/>
                  <c:y val="-1.6981466356306132E-3"/>
                </c:manualLayout>
              </c:layout>
              <c:tx>
                <c:rich>
                  <a:bodyPr/>
                  <a:lstStyle/>
                  <a:p>
                    <a:fld id="{B11F8BA4-0D13-49DA-B401-266941E27026}" type="VALUE">
                      <a:rPr lang="en-US">
                        <a:solidFill>
                          <a:schemeClr val="accent2"/>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EE7-4D4D-AA9D-3DA89C1579CB}"/>
                </c:ext>
              </c:extLst>
            </c:dLbl>
            <c:dLbl>
              <c:idx val="5"/>
              <c:layout>
                <c:manualLayout>
                  <c:x val="-1.755540562041149E-3"/>
                  <c:y val="1.2453075327957355E-2"/>
                </c:manualLayout>
              </c:layout>
              <c:tx>
                <c:rich>
                  <a:bodyPr/>
                  <a:lstStyle/>
                  <a:p>
                    <a:fld id="{20BB969B-A3A3-4E23-85A9-FA211EB7E915}" type="VALUE">
                      <a:rPr lang="en-US">
                        <a:solidFill>
                          <a:schemeClr val="accent2"/>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EE7-4D4D-AA9D-3DA89C1579CB}"/>
                </c:ext>
              </c:extLst>
            </c:dLbl>
            <c:dLbl>
              <c:idx val="6"/>
              <c:layout>
                <c:manualLayout>
                  <c:x val="1.755540562041149E-3"/>
                  <c:y val="1.8396588552664274E-3"/>
                </c:manualLayout>
              </c:layout>
              <c:tx>
                <c:rich>
                  <a:bodyPr/>
                  <a:lstStyle/>
                  <a:p>
                    <a:fld id="{BEE889E7-1D5A-4FF2-BD1B-12EA7BB6A051}" type="VALUE">
                      <a:rPr lang="en-US">
                        <a:solidFill>
                          <a:schemeClr val="accent2"/>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EE7-4D4D-AA9D-3DA89C1579CB}"/>
                </c:ext>
              </c:extLst>
            </c:dLbl>
            <c:dLbl>
              <c:idx val="7"/>
              <c:layout>
                <c:manualLayout>
                  <c:x val="0"/>
                  <c:y val="-1.6981466356305484E-3"/>
                </c:manualLayout>
              </c:layout>
              <c:tx>
                <c:rich>
                  <a:bodyPr/>
                  <a:lstStyle/>
                  <a:p>
                    <a:fld id="{3CE41B39-C6FF-43DD-9B8A-F3CEECDC0B32}" type="VALUE">
                      <a:rPr lang="en-US">
                        <a:solidFill>
                          <a:schemeClr val="accent2"/>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EE7-4D4D-AA9D-3DA89C1579CB}"/>
                </c:ext>
              </c:extLst>
            </c:dLbl>
            <c:dLbl>
              <c:idx val="8"/>
              <c:layout>
                <c:manualLayout>
                  <c:x val="0"/>
                  <c:y val="2.5413700388545756E-3"/>
                </c:manualLayout>
              </c:layout>
              <c:tx>
                <c:rich>
                  <a:bodyPr/>
                  <a:lstStyle/>
                  <a:p>
                    <a:fld id="{76780481-95E2-40AE-B8D8-A0E6B3AD1E27}" type="VALUE">
                      <a:rPr lang="en-US">
                        <a:solidFill>
                          <a:schemeClr val="accent2"/>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EE7-4D4D-AA9D-3DA89C1579CB}"/>
                </c:ext>
              </c:extLst>
            </c:dLbl>
            <c:dLbl>
              <c:idx val="9"/>
              <c:layout>
                <c:manualLayout>
                  <c:x val="-1.7555405620412778E-3"/>
                  <c:y val="4.1918816556705549E-3"/>
                </c:manualLayout>
              </c:layout>
              <c:tx>
                <c:rich>
                  <a:bodyPr/>
                  <a:lstStyle/>
                  <a:p>
                    <a:fld id="{099BDEE7-3011-4796-B299-F304CC64E104}" type="VALUE">
                      <a:rPr lang="en-US">
                        <a:solidFill>
                          <a:schemeClr val="accent2"/>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EE7-4D4D-AA9D-3DA89C1579C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Feuil1!$A$2:$A$11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Feuil1!$B$2:$B$11</c:f>
              <c:numCache>
                <c:formatCode>General</c:formatCode>
                <c:ptCount val="10"/>
                <c:pt idx="0">
                  <c:v>373</c:v>
                </c:pt>
                <c:pt idx="1">
                  <c:v>95</c:v>
                </c:pt>
                <c:pt idx="2">
                  <c:v>83</c:v>
                </c:pt>
                <c:pt idx="3">
                  <c:v>6</c:v>
                </c:pt>
                <c:pt idx="4">
                  <c:v>172</c:v>
                </c:pt>
                <c:pt idx="5">
                  <c:v>72</c:v>
                </c:pt>
                <c:pt idx="6">
                  <c:v>57</c:v>
                </c:pt>
                <c:pt idx="7">
                  <c:v>51</c:v>
                </c:pt>
                <c:pt idx="8">
                  <c:v>16</c:v>
                </c:pt>
                <c:pt idx="9">
                  <c:v>25</c:v>
                </c:pt>
              </c:numCache>
            </c:numRef>
          </c:val>
          <c:extLst>
            <c:ext xmlns:c16="http://schemas.microsoft.com/office/drawing/2014/chart" uri="{C3380CC4-5D6E-409C-BE32-E72D297353CC}">
              <c16:uniqueId val="{00000000-8EE7-4D4D-AA9D-3DA89C1579CB}"/>
            </c:ext>
          </c:extLst>
        </c:ser>
        <c:dLbls>
          <c:dLblPos val="inEnd"/>
          <c:showLegendKey val="0"/>
          <c:showVal val="1"/>
          <c:showCatName val="0"/>
          <c:showSerName val="0"/>
          <c:showPercent val="0"/>
          <c:showBubbleSize val="0"/>
        </c:dLbls>
        <c:gapWidth val="65"/>
        <c:axId val="1571583632"/>
        <c:axId val="1571585072"/>
      </c:barChart>
      <c:catAx>
        <c:axId val="15715836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1571585072"/>
        <c:crosses val="autoZero"/>
        <c:auto val="1"/>
        <c:lblAlgn val="ctr"/>
        <c:lblOffset val="100"/>
        <c:noMultiLvlLbl val="0"/>
      </c:catAx>
      <c:valAx>
        <c:axId val="1571585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715836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w="9525" cap="flat" cmpd="sng" algn="ctr">
      <a:solidFill>
        <a:schemeClr val="tx2"/>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41641574037758E-2"/>
          <c:y val="0.18099759605639743"/>
          <c:w val="0.91211671685192452"/>
          <c:h val="0.7836070707562085"/>
        </c:manualLayout>
      </c:layout>
      <c:pieChart>
        <c:varyColors val="1"/>
        <c:ser>
          <c:idx val="0"/>
          <c:order val="0"/>
          <c:tx>
            <c:strRef>
              <c:f>Feuil1!$B$1</c:f>
              <c:strCache>
                <c:ptCount val="1"/>
                <c:pt idx="0">
                  <c:v>Ventes</c:v>
                </c:pt>
              </c:strCache>
            </c:strRef>
          </c:tx>
          <c:explosion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0D4-4BD3-BA7C-29E459CD215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0D4-4BD3-BA7C-29E459CD215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0D4-4BD3-BA7C-29E459CD215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0D4-4BD3-BA7C-29E459CD21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Rarement</c:v>
                </c:pt>
                <c:pt idx="1">
                  <c:v>Normalement</c:v>
                </c:pt>
                <c:pt idx="2">
                  <c:v>En mode aléatoire</c:v>
                </c:pt>
                <c:pt idx="3">
                  <c:v>Très bien</c:v>
                </c:pt>
              </c:strCache>
            </c:strRef>
          </c:cat>
          <c:val>
            <c:numRef>
              <c:f>Feuil1!$B$2:$B$5</c:f>
              <c:numCache>
                <c:formatCode>General</c:formatCode>
                <c:ptCount val="4"/>
                <c:pt idx="0">
                  <c:v>91</c:v>
                </c:pt>
                <c:pt idx="1">
                  <c:v>430</c:v>
                </c:pt>
                <c:pt idx="2">
                  <c:v>478</c:v>
                </c:pt>
                <c:pt idx="3">
                  <c:v>139</c:v>
                </c:pt>
              </c:numCache>
            </c:numRef>
          </c:val>
          <c:extLst>
            <c:ext xmlns:c16="http://schemas.microsoft.com/office/drawing/2014/chart" uri="{C3380CC4-5D6E-409C-BE32-E72D297353CC}">
              <c16:uniqueId val="{00000000-79A9-4988-9E3A-2316B4E07B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Feuil1!$B$1</c:f>
              <c:strCache>
                <c:ptCount val="1"/>
                <c:pt idx="0">
                  <c:v>Série 1</c:v>
                </c:pt>
              </c:strCache>
            </c:strRef>
          </c:tx>
          <c:dPt>
            <c:idx val="0"/>
            <c:bubble3D val="0"/>
            <c:spPr>
              <a:solidFill>
                <a:schemeClr val="accent1">
                  <a:shade val="76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0687-4DAA-B124-E0D7DD33A2E3}"/>
              </c:ext>
            </c:extLst>
          </c:dPt>
          <c:dPt>
            <c:idx val="1"/>
            <c:bubble3D val="0"/>
            <c:spPr>
              <a:solidFill>
                <a:schemeClr val="accent1">
                  <a:tint val="77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0687-4DAA-B124-E0D7DD33A2E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734</c:v>
                </c:pt>
                <c:pt idx="1">
                  <c:v>426</c:v>
                </c:pt>
              </c:numCache>
            </c:numRef>
          </c:val>
          <c:extLst>
            <c:ext xmlns:c16="http://schemas.microsoft.com/office/drawing/2014/chart" uri="{C3380CC4-5D6E-409C-BE32-E72D297353CC}">
              <c16:uniqueId val="{00000000-747A-41C1-A0D4-919BCA05BFAD}"/>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60000"/>
        <a:lumOff val="40000"/>
      </a:schemeClr>
    </a:solidFill>
    <a:ln w="9525" cap="flat" cmpd="sng" algn="ctr">
      <a:solidFill>
        <a:schemeClr val="accent6">
          <a:lumMod val="60000"/>
          <a:lumOff val="40000"/>
        </a:schemeClr>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Médecins généralistes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9A-4969-8353-A5A7D4835B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9A-4969-8353-A5A7D4835B7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9A-4969-8353-A5A7D4835B7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9A-4969-8353-A5A7D4835B7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En mode aléatoire</c:v>
                </c:pt>
                <c:pt idx="1">
                  <c:v>Normalement</c:v>
                </c:pt>
                <c:pt idx="2">
                  <c:v>Rarement</c:v>
                </c:pt>
                <c:pt idx="3">
                  <c:v>Très bien </c:v>
                </c:pt>
              </c:strCache>
            </c:strRef>
          </c:cat>
          <c:val>
            <c:numRef>
              <c:f>Feuil1!$B$2:$B$5</c:f>
              <c:numCache>
                <c:formatCode>General</c:formatCode>
                <c:ptCount val="4"/>
                <c:pt idx="0">
                  <c:v>294</c:v>
                </c:pt>
                <c:pt idx="1">
                  <c:v>237</c:v>
                </c:pt>
                <c:pt idx="2">
                  <c:v>26</c:v>
                </c:pt>
                <c:pt idx="3">
                  <c:v>94</c:v>
                </c:pt>
              </c:numCache>
            </c:numRef>
          </c:val>
          <c:extLst>
            <c:ext xmlns:c16="http://schemas.microsoft.com/office/drawing/2014/chart" uri="{C3380CC4-5D6E-409C-BE32-E72D297353CC}">
              <c16:uniqueId val="{00000000-530B-4831-A2FC-43765116A1B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4771853888857248"/>
          <c:y val="0.18445976292674604"/>
          <c:w val="0.51082490582616691"/>
          <c:h val="0.58897012422183692"/>
        </c:manualLayout>
      </c:layout>
      <c:pieChart>
        <c:varyColors val="1"/>
        <c:ser>
          <c:idx val="0"/>
          <c:order val="0"/>
          <c:tx>
            <c:strRef>
              <c:f>Feuil1!$B$1</c:f>
              <c:strCache>
                <c:ptCount val="1"/>
                <c:pt idx="0">
                  <c:v>Médecins spécialistes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84F-403A-A28C-06F30BCAAD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984F-403A-A28C-06F30BCAAD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984F-403A-A28C-06F30BCAAD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984F-403A-A28C-06F30BCAADE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Feuil1!$A$2:$A$5</c:f>
              <c:strCache>
                <c:ptCount val="4"/>
                <c:pt idx="0">
                  <c:v>En mode aléatoire</c:v>
                </c:pt>
                <c:pt idx="1">
                  <c:v>Normalement </c:v>
                </c:pt>
                <c:pt idx="2">
                  <c:v>Rarement</c:v>
                </c:pt>
                <c:pt idx="3">
                  <c:v>Très bien </c:v>
                </c:pt>
              </c:strCache>
            </c:strRef>
          </c:cat>
          <c:val>
            <c:numRef>
              <c:f>Feuil1!$B$2:$B$5</c:f>
              <c:numCache>
                <c:formatCode>General</c:formatCode>
                <c:ptCount val="4"/>
                <c:pt idx="0">
                  <c:v>184</c:v>
                </c:pt>
                <c:pt idx="1">
                  <c:v>184</c:v>
                </c:pt>
                <c:pt idx="2">
                  <c:v>58</c:v>
                </c:pt>
                <c:pt idx="3">
                  <c:v>41</c:v>
                </c:pt>
              </c:numCache>
            </c:numRef>
          </c:val>
          <c:extLst>
            <c:ext xmlns:c16="http://schemas.microsoft.com/office/drawing/2014/chart" uri="{C3380CC4-5D6E-409C-BE32-E72D297353CC}">
              <c16:uniqueId val="{00000000-984F-403A-A28C-06F30BCAADE3}"/>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8266580178858169"/>
          <c:y val="0.82415591837386992"/>
          <c:w val="0.73799494731713977"/>
          <c:h val="0.137350548236640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240549828178694E-2"/>
          <c:y val="7.1706018873362934E-3"/>
          <c:w val="0.68200081804042667"/>
          <c:h val="0.9869295984019697"/>
        </c:manualLayout>
      </c:layout>
      <c:pie3DChart>
        <c:varyColors val="1"/>
        <c:ser>
          <c:idx val="0"/>
          <c:order val="0"/>
          <c:tx>
            <c:strRef>
              <c:f>Feuil1!$B$1</c:f>
              <c:strCache>
                <c:ptCount val="1"/>
                <c:pt idx="0">
                  <c:v>Ventes</c:v>
                </c:pt>
              </c:strCache>
            </c:strRef>
          </c:tx>
          <c:dPt>
            <c:idx val="0"/>
            <c:bubble3D val="0"/>
            <c:explosion val="8"/>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0CC-4DB3-A558-289C008E0427}"/>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FAB-432A-92B1-EA6C1A55A319}"/>
              </c:ext>
            </c:extLst>
          </c:dPt>
          <c:dPt>
            <c:idx val="2"/>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FAB-432A-92B1-EA6C1A55A31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Feuil1!$A$2:$A$4</c:f>
              <c:strCache>
                <c:ptCount val="3"/>
                <c:pt idx="0">
                  <c:v>Secteur 1</c:v>
                </c:pt>
                <c:pt idx="1">
                  <c:v>Secteur 2</c:v>
                </c:pt>
                <c:pt idx="2">
                  <c:v>Secteur OPTAM</c:v>
                </c:pt>
              </c:strCache>
            </c:strRef>
          </c:cat>
          <c:val>
            <c:numRef>
              <c:f>Feuil1!$B$2:$B$4</c:f>
              <c:numCache>
                <c:formatCode>General</c:formatCode>
                <c:ptCount val="3"/>
                <c:pt idx="0">
                  <c:v>712</c:v>
                </c:pt>
                <c:pt idx="1">
                  <c:v>272</c:v>
                </c:pt>
                <c:pt idx="2">
                  <c:v>162</c:v>
                </c:pt>
              </c:numCache>
            </c:numRef>
          </c:val>
          <c:extLst>
            <c:ext xmlns:c16="http://schemas.microsoft.com/office/drawing/2014/chart" uri="{C3380CC4-5D6E-409C-BE32-E72D297353CC}">
              <c16:uniqueId val="{00000000-50CC-4DB3-A558-289C008E0427}"/>
            </c:ext>
          </c:extLst>
        </c:ser>
        <c:dLbls>
          <c:dLblPos val="ctr"/>
          <c:showLegendKey val="0"/>
          <c:showVal val="0"/>
          <c:showCatName val="0"/>
          <c:showSerName val="0"/>
          <c:showPercent val="1"/>
          <c:showBubbleSize val="0"/>
          <c:showLeaderLines val="1"/>
        </c:dLbls>
      </c:pie3DChart>
      <c:spPr>
        <a:solidFill>
          <a:schemeClr val="tx2"/>
        </a:solidFill>
        <a:ln>
          <a:solidFill>
            <a:schemeClr val="tx2"/>
          </a:solidFill>
        </a:ln>
        <a:effectLst/>
      </c:spPr>
    </c:plotArea>
    <c:legend>
      <c:legendPos val="r"/>
      <c:layout>
        <c:manualLayout>
          <c:xMode val="edge"/>
          <c:yMode val="edge"/>
          <c:x val="0.69937871350822989"/>
          <c:y val="0.42459526629967714"/>
          <c:w val="0.28973693508234288"/>
          <c:h val="0.1803079924743920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w="9525" cap="flat" cmpd="sng" algn="ctr">
      <a:solidFill>
        <a:schemeClr val="tx2"/>
      </a:solidFill>
      <a:round/>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Médecins généralistes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26-4F54-97BA-152A0DD5820D}"/>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0C42-4002-B229-DDE3697B4F3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 </c:v>
                </c:pt>
                <c:pt idx="1">
                  <c:v>non</c:v>
                </c:pt>
              </c:strCache>
            </c:strRef>
          </c:cat>
          <c:val>
            <c:numRef>
              <c:f>Feuil1!$B$2:$B$3</c:f>
              <c:numCache>
                <c:formatCode>General</c:formatCode>
                <c:ptCount val="2"/>
                <c:pt idx="0">
                  <c:v>481</c:v>
                </c:pt>
                <c:pt idx="1">
                  <c:v>170</c:v>
                </c:pt>
              </c:numCache>
            </c:numRef>
          </c:val>
          <c:extLst>
            <c:ext xmlns:c16="http://schemas.microsoft.com/office/drawing/2014/chart" uri="{C3380CC4-5D6E-409C-BE32-E72D297353CC}">
              <c16:uniqueId val="{00000000-0C42-4002-B229-DDE3697B4F3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Médecins spécialistes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87-4AEA-B846-F6137C5E17CA}"/>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D978-43FB-BEAC-D449CD72E3F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 </c:v>
                </c:pt>
                <c:pt idx="1">
                  <c:v>non</c:v>
                </c:pt>
              </c:strCache>
            </c:strRef>
          </c:cat>
          <c:val>
            <c:numRef>
              <c:f>Feuil1!$B$2:$B$3</c:f>
              <c:numCache>
                <c:formatCode>General</c:formatCode>
                <c:ptCount val="2"/>
                <c:pt idx="0">
                  <c:v>253</c:v>
                </c:pt>
                <c:pt idx="1">
                  <c:v>251</c:v>
                </c:pt>
              </c:numCache>
            </c:numRef>
          </c:val>
          <c:extLst>
            <c:ext xmlns:c16="http://schemas.microsoft.com/office/drawing/2014/chart" uri="{C3380CC4-5D6E-409C-BE32-E72D297353CC}">
              <c16:uniqueId val="{00000000-D978-43FB-BEAC-D449CD72E3F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Feuil1!$A$2:$A$11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Feuil1!$B$2:$B$11</c:f>
              <c:numCache>
                <c:formatCode>General</c:formatCode>
                <c:ptCount val="10"/>
                <c:pt idx="0">
                  <c:v>96</c:v>
                </c:pt>
                <c:pt idx="1">
                  <c:v>34</c:v>
                </c:pt>
                <c:pt idx="2">
                  <c:v>48</c:v>
                </c:pt>
                <c:pt idx="3">
                  <c:v>39</c:v>
                </c:pt>
                <c:pt idx="4">
                  <c:v>114</c:v>
                </c:pt>
                <c:pt idx="5">
                  <c:v>56</c:v>
                </c:pt>
                <c:pt idx="6">
                  <c:v>101</c:v>
                </c:pt>
                <c:pt idx="7">
                  <c:v>140</c:v>
                </c:pt>
                <c:pt idx="8">
                  <c:v>89</c:v>
                </c:pt>
                <c:pt idx="9">
                  <c:v>126</c:v>
                </c:pt>
              </c:numCache>
            </c:numRef>
          </c:val>
          <c:extLst>
            <c:ext xmlns:c16="http://schemas.microsoft.com/office/drawing/2014/chart" uri="{C3380CC4-5D6E-409C-BE32-E72D297353CC}">
              <c16:uniqueId val="{00000000-5333-40FA-A557-BCA78C6D0C66}"/>
            </c:ext>
          </c:extLst>
        </c:ser>
        <c:dLbls>
          <c:dLblPos val="inEnd"/>
          <c:showLegendKey val="0"/>
          <c:showVal val="1"/>
          <c:showCatName val="0"/>
          <c:showSerName val="0"/>
          <c:showPercent val="0"/>
          <c:showBubbleSize val="0"/>
        </c:dLbls>
        <c:gapWidth val="65"/>
        <c:axId val="1571582672"/>
        <c:axId val="1451263663"/>
      </c:barChart>
      <c:catAx>
        <c:axId val="15715826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bg1"/>
                </a:solidFill>
                <a:latin typeface="+mn-lt"/>
                <a:ea typeface="+mn-ea"/>
                <a:cs typeface="+mn-cs"/>
              </a:defRPr>
            </a:pPr>
            <a:endParaRPr lang="fr-FR"/>
          </a:p>
        </c:txPr>
        <c:crossAx val="1451263663"/>
        <c:crosses val="autoZero"/>
        <c:auto val="1"/>
        <c:lblAlgn val="ctr"/>
        <c:lblOffset val="100"/>
        <c:noMultiLvlLbl val="0"/>
      </c:catAx>
      <c:valAx>
        <c:axId val="145126366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7158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11376929678266E-2"/>
          <c:y val="3.8161975047477099E-2"/>
          <c:w val="0.70006711924405574"/>
          <c:h val="0.90671517210616703"/>
        </c:manualLayout>
      </c:layout>
      <c:pie3DChart>
        <c:varyColors val="1"/>
        <c:ser>
          <c:idx val="0"/>
          <c:order val="0"/>
          <c:tx>
            <c:strRef>
              <c:f>Feuil1!$B$1</c:f>
              <c:strCache>
                <c:ptCount val="1"/>
                <c:pt idx="0">
                  <c:v>Ventes</c:v>
                </c:pt>
              </c:strCache>
            </c:strRef>
          </c:tx>
          <c:dPt>
            <c:idx val="0"/>
            <c:bubble3D val="0"/>
            <c:explosion val="10"/>
            <c:spPr>
              <a:solidFill>
                <a:schemeClr val="accent2">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DDA-433D-84D0-BEA82239D2ED}"/>
              </c:ext>
            </c:extLst>
          </c:dPt>
          <c:dPt>
            <c:idx val="1"/>
            <c:bubble3D val="0"/>
            <c:spPr>
              <a:solidFill>
                <a:schemeClr val="accent2">
                  <a:tint val="77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DDA-433D-84D0-BEA82239D2E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634</c:v>
                </c:pt>
                <c:pt idx="1">
                  <c:v>526</c:v>
                </c:pt>
              </c:numCache>
            </c:numRef>
          </c:val>
          <c:extLst>
            <c:ext xmlns:c16="http://schemas.microsoft.com/office/drawing/2014/chart" uri="{C3380CC4-5D6E-409C-BE32-E72D297353CC}">
              <c16:uniqueId val="{00000000-576F-48B7-8528-DC8B01A40E4E}"/>
            </c:ext>
          </c:extLst>
        </c:ser>
        <c:dLbls>
          <c:dLblPos val="ctr"/>
          <c:showLegendKey val="0"/>
          <c:showVal val="0"/>
          <c:showCatName val="0"/>
          <c:showSerName val="0"/>
          <c:showPercent val="1"/>
          <c:showBubbleSize val="0"/>
          <c:showLeaderLines val="1"/>
        </c:dLbls>
      </c:pie3DChart>
      <c:spPr>
        <a:noFill/>
        <a:ln>
          <a:solidFill>
            <a:schemeClr val="accent3"/>
          </a:solid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solidFill>
    <a:ln w="9525" cap="flat" cmpd="sng" algn="ctr">
      <a:solidFill>
        <a:schemeClr val="accent4">
          <a:lumMod val="75000"/>
        </a:schemeClr>
      </a:solidFill>
      <a:round/>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Feuil1!$B$1</c:f>
              <c:strCache>
                <c:ptCount val="1"/>
                <c:pt idx="0">
                  <c:v>Série 1</c:v>
                </c:pt>
              </c:strCache>
            </c:strRef>
          </c:tx>
          <c:dPt>
            <c:idx val="0"/>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1-27A9-4D1D-AAAF-6CFA072F72C2}"/>
              </c:ext>
            </c:extLst>
          </c:dPt>
          <c:dPt>
            <c:idx val="1"/>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3-27A9-4D1D-AAAF-6CFA072F72C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722</c:v>
                </c:pt>
                <c:pt idx="1">
                  <c:v>436</c:v>
                </c:pt>
              </c:numCache>
            </c:numRef>
          </c:val>
          <c:extLst>
            <c:ext xmlns:c16="http://schemas.microsoft.com/office/drawing/2014/chart" uri="{C3380CC4-5D6E-409C-BE32-E72D297353CC}">
              <c16:uniqueId val="{00000000-45C9-4FB0-B7B6-031C55B4D2E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bg1"/>
                </a:solidFill>
              </a:rPr>
              <a:t>Médecins </a:t>
            </a:r>
            <a:r>
              <a:rPr lang="en-US" b="1" dirty="0" err="1">
                <a:solidFill>
                  <a:schemeClr val="bg1"/>
                </a:solidFill>
              </a:rPr>
              <a:t>Généralistes</a:t>
            </a:r>
            <a:endParaRPr lang="en-US" b="1"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Médecins Généralistes</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8B15-42EB-A651-37A233F19EBD}"/>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8B15-42EB-A651-37A233F19EB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238</c:v>
                </c:pt>
                <c:pt idx="1">
                  <c:v>411</c:v>
                </c:pt>
              </c:numCache>
            </c:numRef>
          </c:val>
          <c:extLst>
            <c:ext xmlns:c16="http://schemas.microsoft.com/office/drawing/2014/chart" uri="{C3380CC4-5D6E-409C-BE32-E72D297353CC}">
              <c16:uniqueId val="{00000000-E510-4089-A191-9603A6DF82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bg1"/>
                </a:solidFill>
              </a:rPr>
              <a:t>Médecins </a:t>
            </a:r>
            <a:r>
              <a:rPr lang="en-US" b="1" dirty="0" err="1">
                <a:solidFill>
                  <a:schemeClr val="bg1"/>
                </a:solidFill>
              </a:rPr>
              <a:t>Spécialistes</a:t>
            </a:r>
            <a:endParaRPr lang="en-US" b="1"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Médecins Spécialistes</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B1B-49B0-8C2E-B20E7DF05AFA}"/>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BB1B-49B0-8C2E-B20E7DF05AF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288</c:v>
                </c:pt>
                <c:pt idx="1">
                  <c:v>221</c:v>
                </c:pt>
              </c:numCache>
            </c:numRef>
          </c:val>
          <c:extLst>
            <c:ext xmlns:c16="http://schemas.microsoft.com/office/drawing/2014/chart" uri="{C3380CC4-5D6E-409C-BE32-E72D297353CC}">
              <c16:uniqueId val="{00000000-9F55-4BDA-ADC8-94273A7FCEB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bg1"/>
                </a:solidFill>
              </a:rPr>
              <a:t>Médecins </a:t>
            </a:r>
            <a:r>
              <a:rPr lang="en-US" b="1" dirty="0" err="1">
                <a:solidFill>
                  <a:schemeClr val="bg1"/>
                </a:solidFill>
              </a:rPr>
              <a:t>Généralistes</a:t>
            </a:r>
            <a:endParaRPr lang="en-US" b="1"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0276344188070969"/>
          <c:y val="0.13696383014094221"/>
          <c:w val="0.46980475544523198"/>
          <c:h val="0.67463398673229458"/>
        </c:manualLayout>
      </c:layout>
      <c:pieChart>
        <c:varyColors val="1"/>
        <c:ser>
          <c:idx val="0"/>
          <c:order val="0"/>
          <c:tx>
            <c:strRef>
              <c:f>Feuil1!$B$1</c:f>
              <c:strCache>
                <c:ptCount val="1"/>
                <c:pt idx="0">
                  <c:v>Médecins Généralistes</c:v>
                </c:pt>
              </c:strCache>
            </c:strRef>
          </c:tx>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8A66-4230-8E35-2CA04C346A84}"/>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8A66-4230-8E35-2CA04C346A8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409</c:v>
                </c:pt>
                <c:pt idx="1">
                  <c:v>241</c:v>
                </c:pt>
              </c:numCache>
            </c:numRef>
          </c:val>
          <c:extLst>
            <c:ext xmlns:c16="http://schemas.microsoft.com/office/drawing/2014/chart" uri="{C3380CC4-5D6E-409C-BE32-E72D297353CC}">
              <c16:uniqueId val="{00000000-CBE5-4004-AABC-314D1740565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bg1"/>
                </a:solidFill>
              </a:rPr>
              <a:t>Médecins </a:t>
            </a:r>
            <a:r>
              <a:rPr lang="en-US" b="1" dirty="0" err="1">
                <a:solidFill>
                  <a:schemeClr val="bg1"/>
                </a:solidFill>
              </a:rPr>
              <a:t>Spécialistes</a:t>
            </a:r>
            <a:endParaRPr lang="en-US" b="1"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0478823775346666"/>
          <c:y val="0.14667553385757331"/>
          <c:w val="0.60104299351961532"/>
          <c:h val="0.63751162596814082"/>
        </c:manualLayout>
      </c:layout>
      <c:pieChart>
        <c:varyColors val="1"/>
        <c:ser>
          <c:idx val="0"/>
          <c:order val="0"/>
          <c:tx>
            <c:strRef>
              <c:f>Feuil1!$B$1</c:f>
              <c:strCache>
                <c:ptCount val="1"/>
                <c:pt idx="0">
                  <c:v>Médecins Spécialistes</c:v>
                </c:pt>
              </c:strCache>
            </c:strRef>
          </c:tx>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CB51-41F9-BC2B-0358F4860A1A}"/>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CB51-41F9-BC2B-0358F4860A1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313</c:v>
                </c:pt>
                <c:pt idx="1">
                  <c:v>193</c:v>
                </c:pt>
              </c:numCache>
            </c:numRef>
          </c:val>
          <c:extLst>
            <c:ext xmlns:c16="http://schemas.microsoft.com/office/drawing/2014/chart" uri="{C3380CC4-5D6E-409C-BE32-E72D297353CC}">
              <c16:uniqueId val="{00000000-3F48-476F-94DE-6B24173E76F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explosion val="6"/>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338-461D-8BB4-B076EAB6A50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338-461D-8BB4-B076EAB6A5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66</c:v>
                </c:pt>
                <c:pt idx="1">
                  <c:v>1091</c:v>
                </c:pt>
              </c:numCache>
            </c:numRef>
          </c:val>
          <c:extLst>
            <c:ext xmlns:c16="http://schemas.microsoft.com/office/drawing/2014/chart" uri="{C3380CC4-5D6E-409C-BE32-E72D297353CC}">
              <c16:uniqueId val="{00000000-10EF-4B15-B40B-3C36F7D4E06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Feuil1!$A$2:$A$9</c:f>
              <c:numCache>
                <c:formatCode>General</c:formatCode>
                <c:ptCount val="8"/>
                <c:pt idx="0">
                  <c:v>75</c:v>
                </c:pt>
                <c:pt idx="1">
                  <c:v>77</c:v>
                </c:pt>
                <c:pt idx="2">
                  <c:v>78</c:v>
                </c:pt>
                <c:pt idx="3">
                  <c:v>91</c:v>
                </c:pt>
                <c:pt idx="4">
                  <c:v>92</c:v>
                </c:pt>
                <c:pt idx="5">
                  <c:v>93</c:v>
                </c:pt>
                <c:pt idx="6">
                  <c:v>94</c:v>
                </c:pt>
                <c:pt idx="7">
                  <c:v>95</c:v>
                </c:pt>
              </c:numCache>
            </c:numRef>
          </c:cat>
          <c:val>
            <c:numRef>
              <c:f>Feuil1!$B$2:$B$9</c:f>
              <c:numCache>
                <c:formatCode>General</c:formatCode>
                <c:ptCount val="8"/>
                <c:pt idx="0">
                  <c:v>287</c:v>
                </c:pt>
                <c:pt idx="1">
                  <c:v>94</c:v>
                </c:pt>
                <c:pt idx="2">
                  <c:v>169</c:v>
                </c:pt>
                <c:pt idx="3">
                  <c:v>117</c:v>
                </c:pt>
                <c:pt idx="4">
                  <c:v>197</c:v>
                </c:pt>
                <c:pt idx="5">
                  <c:v>87</c:v>
                </c:pt>
                <c:pt idx="6">
                  <c:v>123</c:v>
                </c:pt>
                <c:pt idx="7">
                  <c:v>91</c:v>
                </c:pt>
              </c:numCache>
            </c:numRef>
          </c:val>
          <c:extLst>
            <c:ext xmlns:c16="http://schemas.microsoft.com/office/drawing/2014/chart" uri="{C3380CC4-5D6E-409C-BE32-E72D297353CC}">
              <c16:uniqueId val="{00000000-9DE9-45E5-A0B7-ED4A281674D1}"/>
            </c:ext>
          </c:extLst>
        </c:ser>
        <c:dLbls>
          <c:dLblPos val="inEnd"/>
          <c:showLegendKey val="0"/>
          <c:showVal val="1"/>
          <c:showCatName val="0"/>
          <c:showSerName val="0"/>
          <c:showPercent val="0"/>
          <c:showBubbleSize val="0"/>
        </c:dLbls>
        <c:gapWidth val="65"/>
        <c:axId val="1053924031"/>
        <c:axId val="1053917311"/>
      </c:barChart>
      <c:catAx>
        <c:axId val="105392403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1053917311"/>
        <c:crosses val="autoZero"/>
        <c:auto val="1"/>
        <c:lblAlgn val="ctr"/>
        <c:lblOffset val="100"/>
        <c:noMultiLvlLbl val="0"/>
      </c:catAx>
      <c:valAx>
        <c:axId val="105391731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53924031"/>
        <c:crosses val="autoZero"/>
        <c:crossBetween val="between"/>
      </c:valAx>
      <c:spPr>
        <a:solidFill>
          <a:schemeClr val="tx2"/>
        </a:solidFill>
        <a:ln>
          <a:solidFill>
            <a:schemeClr val="tx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w="9525" cap="flat" cmpd="sng" algn="ctr">
      <a:solidFill>
        <a:schemeClr val="tx2"/>
      </a:solidFill>
      <a:round/>
    </a:ln>
    <a:effectLst/>
  </c:spPr>
  <c:txPr>
    <a:bodyPr/>
    <a:lstStyle/>
    <a:p>
      <a:pPr>
        <a:defRPr/>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dPt>
            <c:idx val="0"/>
            <c:bubble3D val="0"/>
            <c:explosion val="1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381-434B-8FAF-C56C9A5209EB}"/>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9F8-4AD0-9620-5E27CBF1A8E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212</c:v>
                </c:pt>
                <c:pt idx="1">
                  <c:v>895</c:v>
                </c:pt>
              </c:numCache>
            </c:numRef>
          </c:val>
          <c:extLst>
            <c:ext xmlns:c16="http://schemas.microsoft.com/office/drawing/2014/chart" uri="{C3380CC4-5D6E-409C-BE32-E72D297353CC}">
              <c16:uniqueId val="{00000000-3381-434B-8FAF-C56C9A5209EB}"/>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solidFill>
          <a:schemeClr val="tx2"/>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w="9525" cap="flat" cmpd="sng" algn="ctr">
      <a:solidFill>
        <a:schemeClr val="tx2"/>
      </a:solidFill>
      <a:round/>
    </a:ln>
    <a:effectLst/>
  </c:spPr>
  <c:txPr>
    <a:bodyPr/>
    <a:lstStyle/>
    <a:p>
      <a:pPr>
        <a:defRPr/>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Lbls>
            <c:dLbl>
              <c:idx val="0"/>
              <c:tx>
                <c:rich>
                  <a:bodyPr/>
                  <a:lstStyle/>
                  <a:p>
                    <a:fld id="{57693253-EFCD-4898-8A4F-E0E15DB27932}" type="VALUE">
                      <a:rPr lang="en-US">
                        <a:solidFill>
                          <a:schemeClr val="bg1"/>
                        </a:solidFill>
                      </a:rPr>
                      <a:pPr/>
                      <a:t>[VALEUR]</a:t>
                    </a:fld>
                    <a:endParaRPr lang="fr-F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86-41C0-9615-81EA359FC8FF}"/>
                </c:ext>
              </c:extLst>
            </c:dLbl>
            <c:dLbl>
              <c:idx val="1"/>
              <c:tx>
                <c:rich>
                  <a:bodyPr/>
                  <a:lstStyle/>
                  <a:p>
                    <a:fld id="{8C8E9249-3F07-454D-9F97-3CE6D651B0F1}" type="VALUE">
                      <a:rPr lang="en-US">
                        <a:solidFill>
                          <a:schemeClr val="bg1"/>
                        </a:solidFill>
                      </a:rPr>
                      <a:pPr/>
                      <a:t>[VALEUR]</a:t>
                    </a:fld>
                    <a:endParaRPr lang="fr-F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86-41C0-9615-81EA359FC8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Oui</c:v>
                </c:pt>
                <c:pt idx="1">
                  <c:v>Non</c:v>
                </c:pt>
              </c:strCache>
            </c:strRef>
          </c:cat>
          <c:val>
            <c:numRef>
              <c:f>Feuil1!$B$2:$B$3</c:f>
              <c:numCache>
                <c:formatCode>General</c:formatCode>
                <c:ptCount val="2"/>
                <c:pt idx="0">
                  <c:v>681</c:v>
                </c:pt>
                <c:pt idx="1">
                  <c:v>482</c:v>
                </c:pt>
              </c:numCache>
            </c:numRef>
          </c:val>
          <c:extLst>
            <c:ext xmlns:c16="http://schemas.microsoft.com/office/drawing/2014/chart" uri="{C3380CC4-5D6E-409C-BE32-E72D297353CC}">
              <c16:uniqueId val="{00000002-9886-41C0-9615-81EA359FC8FF}"/>
            </c:ext>
          </c:extLst>
        </c:ser>
        <c:dLbls>
          <c:dLblPos val="inEnd"/>
          <c:showLegendKey val="0"/>
          <c:showVal val="1"/>
          <c:showCatName val="0"/>
          <c:showSerName val="0"/>
          <c:showPercent val="0"/>
          <c:showBubbleSize val="0"/>
        </c:dLbls>
        <c:gapWidth val="182"/>
        <c:axId val="457294176"/>
        <c:axId val="457302816"/>
      </c:barChart>
      <c:catAx>
        <c:axId val="457294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57302816"/>
        <c:crosses val="autoZero"/>
        <c:auto val="1"/>
        <c:lblAlgn val="ctr"/>
        <c:lblOffset val="100"/>
        <c:noMultiLvlLbl val="0"/>
      </c:catAx>
      <c:valAx>
        <c:axId val="457302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572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explosion val="6"/>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A89-4BA5-BC7A-839D6CA16B0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5A89-4BA5-BC7A-839D6CA16B0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CB9-4689-9463-53FB6D49484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5A89-4BA5-BC7A-839D6CA16B0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A89-4BA5-BC7A-839D6CA16B0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5A89-4BA5-BC7A-839D6CA16B0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A89-4BA5-BC7A-839D6CA16B0E}"/>
              </c:ext>
            </c:extLst>
          </c:dPt>
          <c:dLbls>
            <c:dLbl>
              <c:idx val="3"/>
              <c:layout>
                <c:manualLayout>
                  <c:x val="7.6905379282465061E-2"/>
                  <c:y val="-7.504227913048289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A89-4BA5-BC7A-839D6CA16B0E}"/>
                </c:ext>
              </c:extLst>
            </c:dLbl>
            <c:dLbl>
              <c:idx val="4"/>
              <c:layout>
                <c:manualLayout>
                  <c:x val="5.7080378613658896E-2"/>
                  <c:y val="-4.625234697147847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A89-4BA5-BC7A-839D6CA16B0E}"/>
                </c:ext>
              </c:extLst>
            </c:dLbl>
            <c:dLbl>
              <c:idx val="5"/>
              <c:layout>
                <c:manualLayout>
                  <c:x val="5.6643028909271226E-2"/>
                  <c:y val="-2.148721856902401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A89-4BA5-BC7A-839D6CA16B0E}"/>
                </c:ext>
              </c:extLst>
            </c:dLbl>
            <c:dLbl>
              <c:idx val="6"/>
              <c:layout>
                <c:manualLayout>
                  <c:x val="0.14904588604929744"/>
                  <c:y val="0.1566702835904139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89-4BA5-BC7A-839D6CA16B0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Feuil1!$A$2:$A$8</c:f>
              <c:strCache>
                <c:ptCount val="7"/>
                <c:pt idx="0">
                  <c:v>réclamation d'indus</c:v>
                </c:pt>
                <c:pt idx="1">
                  <c:v>problème lié aux feuilles de soins</c:v>
                </c:pt>
                <c:pt idx="2">
                  <c:v>problème lié aux prescriptions </c:v>
                </c:pt>
                <c:pt idx="3">
                  <c:v>problème lié aux arrêts de travail </c:v>
                </c:pt>
                <c:pt idx="4">
                  <c:v>problème lié à la nomenclature </c:v>
                </c:pt>
                <c:pt idx="5">
                  <c:v>autre</c:v>
                </c:pt>
                <c:pt idx="6">
                  <c:v>aucun problème à signaler</c:v>
                </c:pt>
              </c:strCache>
            </c:strRef>
          </c:cat>
          <c:val>
            <c:numRef>
              <c:f>Feuil1!$B$2:$B$8</c:f>
              <c:numCache>
                <c:formatCode>General</c:formatCode>
                <c:ptCount val="7"/>
                <c:pt idx="0">
                  <c:v>407</c:v>
                </c:pt>
                <c:pt idx="1">
                  <c:v>161</c:v>
                </c:pt>
                <c:pt idx="2">
                  <c:v>11</c:v>
                </c:pt>
                <c:pt idx="3">
                  <c:v>44</c:v>
                </c:pt>
                <c:pt idx="4">
                  <c:v>30</c:v>
                </c:pt>
                <c:pt idx="5">
                  <c:v>67</c:v>
                </c:pt>
                <c:pt idx="6">
                  <c:v>216</c:v>
                </c:pt>
              </c:numCache>
            </c:numRef>
          </c:val>
          <c:extLst>
            <c:ext xmlns:c16="http://schemas.microsoft.com/office/drawing/2014/chart" uri="{C3380CC4-5D6E-409C-BE32-E72D297353CC}">
              <c16:uniqueId val="{00000000-5A89-4BA5-BC7A-839D6CA16B0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accent6">
            <a:lumMod val="60000"/>
            <a:lumOff val="40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60000"/>
        <a:lumOff val="40000"/>
      </a:schemeClr>
    </a:soli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Série 1</c:v>
                </c:pt>
              </c:strCache>
            </c:strRef>
          </c:tx>
          <c:dPt>
            <c:idx val="0"/>
            <c:bubble3D val="0"/>
            <c:explosion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3-AA9E-4BF6-A8D6-4EA9E6C2570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DA59-419F-883C-0B7F178C587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DA59-419F-883C-0B7F178C587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DA59-419F-883C-0B7F178C587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DA59-419F-883C-0B7F178C587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Feuil1!$A$2:$A$6</c:f>
              <c:strCache>
                <c:ptCount val="5"/>
                <c:pt idx="0">
                  <c:v>Trimestrielle</c:v>
                </c:pt>
                <c:pt idx="1">
                  <c:v>Semetrielle </c:v>
                </c:pt>
                <c:pt idx="2">
                  <c:v>Annuelle</c:v>
                </c:pt>
                <c:pt idx="3">
                  <c:v>une fois tous les 5 ans</c:v>
                </c:pt>
                <c:pt idx="4">
                  <c:v>une fois tous les 10 ans</c:v>
                </c:pt>
              </c:strCache>
            </c:strRef>
          </c:cat>
          <c:val>
            <c:numRef>
              <c:f>Feuil1!$B$2:$B$6</c:f>
              <c:numCache>
                <c:formatCode>General</c:formatCode>
                <c:ptCount val="5"/>
                <c:pt idx="0">
                  <c:v>316</c:v>
                </c:pt>
                <c:pt idx="1">
                  <c:v>134</c:v>
                </c:pt>
                <c:pt idx="2">
                  <c:v>110</c:v>
                </c:pt>
                <c:pt idx="3">
                  <c:v>82</c:v>
                </c:pt>
                <c:pt idx="4">
                  <c:v>95</c:v>
                </c:pt>
              </c:numCache>
            </c:numRef>
          </c:val>
          <c:extLst>
            <c:ext xmlns:c16="http://schemas.microsoft.com/office/drawing/2014/chart" uri="{C3380CC4-5D6E-409C-BE32-E72D297353CC}">
              <c16:uniqueId val="{00000000-AA9E-4BF6-A8D6-4EA9E6C2570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5.8812054387257694E-2"/>
          <c:w val="0.93516471735390361"/>
          <c:h val="0.85406043401675336"/>
        </c:manualLayout>
      </c:layout>
      <c:barChart>
        <c:barDir val="col"/>
        <c:grouping val="clustered"/>
        <c:varyColors val="0"/>
        <c:ser>
          <c:idx val="0"/>
          <c:order val="0"/>
          <c:tx>
            <c:strRef>
              <c:f>Feuil1!$B$1</c:f>
              <c:strCache>
                <c:ptCount val="1"/>
                <c:pt idx="0">
                  <c:v>Série 3</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Feuil1!$A$2:$A$11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Feuil1!$B$2:$B$11</c:f>
              <c:numCache>
                <c:formatCode>General</c:formatCode>
                <c:ptCount val="10"/>
                <c:pt idx="0">
                  <c:v>295</c:v>
                </c:pt>
                <c:pt idx="1">
                  <c:v>77</c:v>
                </c:pt>
                <c:pt idx="2">
                  <c:v>82</c:v>
                </c:pt>
                <c:pt idx="3">
                  <c:v>45</c:v>
                </c:pt>
                <c:pt idx="4">
                  <c:v>120</c:v>
                </c:pt>
                <c:pt idx="5">
                  <c:v>46</c:v>
                </c:pt>
                <c:pt idx="6">
                  <c:v>32</c:v>
                </c:pt>
                <c:pt idx="7">
                  <c:v>23</c:v>
                </c:pt>
                <c:pt idx="8">
                  <c:v>13</c:v>
                </c:pt>
                <c:pt idx="9">
                  <c:v>36</c:v>
                </c:pt>
              </c:numCache>
            </c:numRef>
          </c:val>
          <c:extLst>
            <c:ext xmlns:c16="http://schemas.microsoft.com/office/drawing/2014/chart" uri="{C3380CC4-5D6E-409C-BE32-E72D297353CC}">
              <c16:uniqueId val="{00000000-21B6-4506-95E6-3C9E1B02B8E2}"/>
            </c:ext>
          </c:extLst>
        </c:ser>
        <c:dLbls>
          <c:dLblPos val="inEnd"/>
          <c:showLegendKey val="0"/>
          <c:showVal val="1"/>
          <c:showCatName val="0"/>
          <c:showSerName val="0"/>
          <c:showPercent val="0"/>
          <c:showBubbleSize val="0"/>
        </c:dLbls>
        <c:gapWidth val="65"/>
        <c:axId val="1047754271"/>
        <c:axId val="1047754751"/>
      </c:barChart>
      <c:catAx>
        <c:axId val="104775427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1047754751"/>
        <c:crosses val="autoZero"/>
        <c:auto val="1"/>
        <c:lblAlgn val="ctr"/>
        <c:lblOffset val="100"/>
        <c:noMultiLvlLbl val="0"/>
      </c:catAx>
      <c:valAx>
        <c:axId val="104775475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47754271"/>
        <c:crosses val="autoZero"/>
        <c:crossBetween val="between"/>
      </c:valAx>
      <c:spPr>
        <a:solidFill>
          <a:schemeClr val="accent2"/>
        </a:solidFill>
        <a:ln>
          <a:solidFill>
            <a:schemeClr val="accent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solidFill>
    <a:ln w="9525" cap="flat" cmpd="sng" algn="ctr">
      <a:solidFill>
        <a:schemeClr val="accent2"/>
      </a:solidFill>
      <a:round/>
    </a:ln>
    <a:effectLst/>
  </c:spPr>
  <c:txPr>
    <a:bodyPr/>
    <a:lstStyle/>
    <a:p>
      <a:pPr>
        <a:defRPr/>
      </a:pPr>
      <a:endParaRPr lang="fr-F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34E-4250-8A60-93C7FE224BD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34E-4250-8A60-93C7FE224BD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non</c:v>
                </c:pt>
                <c:pt idx="1">
                  <c:v>oui</c:v>
                </c:pt>
              </c:strCache>
            </c:strRef>
          </c:cat>
          <c:val>
            <c:numRef>
              <c:f>Feuil1!$B$2:$B$3</c:f>
              <c:numCache>
                <c:formatCode>General</c:formatCode>
                <c:ptCount val="2"/>
                <c:pt idx="0">
                  <c:v>1076</c:v>
                </c:pt>
                <c:pt idx="1">
                  <c:v>65</c:v>
                </c:pt>
              </c:numCache>
            </c:numRef>
          </c:val>
          <c:extLst>
            <c:ext xmlns:c16="http://schemas.microsoft.com/office/drawing/2014/chart" uri="{C3380CC4-5D6E-409C-BE32-E72D297353CC}">
              <c16:uniqueId val="{00000000-6A3F-48DD-A4B2-C5020549FC8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accent3"/>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solidFill>
    <a:ln w="9525" cap="flat" cmpd="sng" algn="ctr">
      <a:noFill/>
      <a:round/>
    </a:ln>
    <a:effectLst/>
  </c:spPr>
  <c:txPr>
    <a:bodyPr/>
    <a:lstStyle/>
    <a:p>
      <a:pPr>
        <a:defRPr/>
      </a:pPr>
      <a:endParaRPr lang="fr-F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Feuil1!$A$2:$A$3</c:f>
              <c:strCache>
                <c:ptCount val="2"/>
                <c:pt idx="0">
                  <c:v>non</c:v>
                </c:pt>
                <c:pt idx="1">
                  <c:v>oui</c:v>
                </c:pt>
              </c:strCache>
            </c:strRef>
          </c:cat>
          <c:val>
            <c:numRef>
              <c:f>Feuil1!$B$2:$B$3</c:f>
              <c:numCache>
                <c:formatCode>General</c:formatCode>
                <c:ptCount val="2"/>
                <c:pt idx="0">
                  <c:v>42</c:v>
                </c:pt>
                <c:pt idx="1">
                  <c:v>22</c:v>
                </c:pt>
              </c:numCache>
            </c:numRef>
          </c:val>
          <c:extLst>
            <c:ext xmlns:c16="http://schemas.microsoft.com/office/drawing/2014/chart" uri="{C3380CC4-5D6E-409C-BE32-E72D297353CC}">
              <c16:uniqueId val="{00000000-B75D-454A-9ECB-C83E6EF7F0EB}"/>
            </c:ext>
          </c:extLst>
        </c:ser>
        <c:dLbls>
          <c:dLblPos val="inEnd"/>
          <c:showLegendKey val="0"/>
          <c:showVal val="1"/>
          <c:showCatName val="0"/>
          <c:showSerName val="0"/>
          <c:showPercent val="0"/>
          <c:showBubbleSize val="0"/>
        </c:dLbls>
        <c:gapWidth val="100"/>
        <c:axId val="1056391551"/>
        <c:axId val="1056392991"/>
      </c:barChart>
      <c:catAx>
        <c:axId val="1056391551"/>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056392991"/>
        <c:crosses val="autoZero"/>
        <c:auto val="1"/>
        <c:lblAlgn val="ctr"/>
        <c:lblOffset val="100"/>
        <c:noMultiLvlLbl val="0"/>
      </c:catAx>
      <c:valAx>
        <c:axId val="1056392991"/>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056391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Feuil1!$B$2:$B$11</c:f>
              <c:numCache>
                <c:formatCode>General</c:formatCode>
                <c:ptCount val="10"/>
                <c:pt idx="0">
                  <c:v>97</c:v>
                </c:pt>
                <c:pt idx="1">
                  <c:v>90</c:v>
                </c:pt>
                <c:pt idx="2">
                  <c:v>130</c:v>
                </c:pt>
                <c:pt idx="3">
                  <c:v>105</c:v>
                </c:pt>
                <c:pt idx="4">
                  <c:v>280</c:v>
                </c:pt>
                <c:pt idx="5">
                  <c:v>128</c:v>
                </c:pt>
                <c:pt idx="6">
                  <c:v>135</c:v>
                </c:pt>
                <c:pt idx="7">
                  <c:v>107</c:v>
                </c:pt>
                <c:pt idx="8">
                  <c:v>37</c:v>
                </c:pt>
                <c:pt idx="9">
                  <c:v>32</c:v>
                </c:pt>
              </c:numCache>
            </c:numRef>
          </c:val>
          <c:extLst>
            <c:ext xmlns:c16="http://schemas.microsoft.com/office/drawing/2014/chart" uri="{C3380CC4-5D6E-409C-BE32-E72D297353CC}">
              <c16:uniqueId val="{00000000-69FF-40B2-A837-206E14725ECA}"/>
            </c:ext>
          </c:extLst>
        </c:ser>
        <c:dLbls>
          <c:showLegendKey val="0"/>
          <c:showVal val="0"/>
          <c:showCatName val="0"/>
          <c:showSerName val="0"/>
          <c:showPercent val="0"/>
          <c:showBubbleSize val="0"/>
        </c:dLbls>
        <c:gapWidth val="219"/>
        <c:overlap val="-27"/>
        <c:axId val="835676399"/>
        <c:axId val="835677359"/>
      </c:barChart>
      <c:catAx>
        <c:axId val="83567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35677359"/>
        <c:crosses val="autoZero"/>
        <c:auto val="1"/>
        <c:lblAlgn val="ctr"/>
        <c:lblOffset val="100"/>
        <c:noMultiLvlLbl val="0"/>
      </c:catAx>
      <c:valAx>
        <c:axId val="835677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35676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Feuil1!$B$2:$B$11</c:f>
              <c:numCache>
                <c:formatCode>General</c:formatCode>
                <c:ptCount val="10"/>
                <c:pt idx="0">
                  <c:v>299</c:v>
                </c:pt>
                <c:pt idx="1">
                  <c:v>134</c:v>
                </c:pt>
                <c:pt idx="2">
                  <c:v>136</c:v>
                </c:pt>
                <c:pt idx="3">
                  <c:v>102</c:v>
                </c:pt>
                <c:pt idx="4">
                  <c:v>154</c:v>
                </c:pt>
                <c:pt idx="5">
                  <c:v>89</c:v>
                </c:pt>
                <c:pt idx="6">
                  <c:v>77</c:v>
                </c:pt>
                <c:pt idx="7">
                  <c:v>82</c:v>
                </c:pt>
                <c:pt idx="8">
                  <c:v>31</c:v>
                </c:pt>
                <c:pt idx="9">
                  <c:v>37</c:v>
                </c:pt>
              </c:numCache>
            </c:numRef>
          </c:val>
          <c:extLst>
            <c:ext xmlns:c16="http://schemas.microsoft.com/office/drawing/2014/chart" uri="{C3380CC4-5D6E-409C-BE32-E72D297353CC}">
              <c16:uniqueId val="{00000000-0D04-401C-97AE-287551E29D7A}"/>
            </c:ext>
          </c:extLst>
        </c:ser>
        <c:dLbls>
          <c:showLegendKey val="0"/>
          <c:showVal val="0"/>
          <c:showCatName val="0"/>
          <c:showSerName val="0"/>
          <c:showPercent val="0"/>
          <c:showBubbleSize val="0"/>
        </c:dLbls>
        <c:gapWidth val="219"/>
        <c:overlap val="-27"/>
        <c:axId val="835676399"/>
        <c:axId val="835677359"/>
      </c:barChart>
      <c:catAx>
        <c:axId val="83567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35677359"/>
        <c:crosses val="autoZero"/>
        <c:auto val="1"/>
        <c:lblAlgn val="ctr"/>
        <c:lblOffset val="100"/>
        <c:noMultiLvlLbl val="0"/>
      </c:catAx>
      <c:valAx>
        <c:axId val="835677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35676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Ile-de-France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Ile de France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7DE-4920-9543-AC3C428EB808}"/>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7DE-4920-9543-AC3C428EB80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oui </c:v>
                </c:pt>
                <c:pt idx="1">
                  <c:v>non</c:v>
                </c:pt>
              </c:strCache>
            </c:strRef>
          </c:cat>
          <c:val>
            <c:numRef>
              <c:f>Feuil1!$B$2:$B$3</c:f>
              <c:numCache>
                <c:formatCode>General</c:formatCode>
                <c:ptCount val="2"/>
                <c:pt idx="0">
                  <c:v>305</c:v>
                </c:pt>
                <c:pt idx="1">
                  <c:v>842</c:v>
                </c:pt>
              </c:numCache>
            </c:numRef>
          </c:val>
          <c:extLst>
            <c:ext xmlns:c16="http://schemas.microsoft.com/office/drawing/2014/chart" uri="{C3380CC4-5D6E-409C-BE32-E72D297353CC}">
              <c16:uniqueId val="{00000000-A6FC-4EAA-8AC9-EBAA63AE3EA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347557986824265"/>
          <c:y val="0.48797618778321322"/>
          <c:w val="0.15355848633287003"/>
          <c:h val="0.214916765019298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255614596732037E-2"/>
          <c:y val="0"/>
          <c:w val="0.94074438540326799"/>
          <c:h val="0.79415664889424908"/>
        </c:manualLayout>
      </c:layout>
      <c:pie3DChart>
        <c:varyColors val="1"/>
        <c:ser>
          <c:idx val="0"/>
          <c:order val="0"/>
          <c:tx>
            <c:strRef>
              <c:f>Feuil1!$B$1</c:f>
              <c:strCache>
                <c:ptCount val="1"/>
                <c:pt idx="0">
                  <c:v>Colonne1</c:v>
                </c:pt>
              </c:strCache>
            </c:strRef>
          </c:tx>
          <c:explosion val="12"/>
          <c:dPt>
            <c:idx val="0"/>
            <c:bubble3D val="0"/>
            <c:explosion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9369-4317-BBD6-E4B66ADEFF02}"/>
              </c:ext>
            </c:extLst>
          </c:dPt>
          <c:dPt>
            <c:idx val="1"/>
            <c:bubble3D val="0"/>
            <c:explosion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9369-4317-BBD6-E4B66ADEFF02}"/>
              </c:ext>
            </c:extLst>
          </c:dPt>
          <c:dPt>
            <c:idx val="2"/>
            <c:bubble3D val="0"/>
            <c:explosion val="1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9369-4317-BBD6-E4B66ADEFF02}"/>
              </c:ext>
            </c:extLst>
          </c:dPt>
          <c:dPt>
            <c:idx val="3"/>
            <c:bubble3D val="0"/>
            <c:explosion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9369-4317-BBD6-E4B66ADEFF0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Jamais</c:v>
                </c:pt>
                <c:pt idx="1">
                  <c:v>De temps en temps</c:v>
                </c:pt>
                <c:pt idx="2">
                  <c:v>Régulièrement</c:v>
                </c:pt>
                <c:pt idx="3">
                  <c:v>Trop souvent</c:v>
                </c:pt>
              </c:strCache>
            </c:strRef>
          </c:cat>
          <c:val>
            <c:numRef>
              <c:f>Feuil1!$B$2:$B$5</c:f>
              <c:numCache>
                <c:formatCode>General</c:formatCode>
                <c:ptCount val="4"/>
                <c:pt idx="0">
                  <c:v>48</c:v>
                </c:pt>
                <c:pt idx="1">
                  <c:v>419</c:v>
                </c:pt>
                <c:pt idx="2">
                  <c:v>633</c:v>
                </c:pt>
                <c:pt idx="3">
                  <c:v>66</c:v>
                </c:pt>
              </c:numCache>
            </c:numRef>
          </c:val>
          <c:extLst>
            <c:ext xmlns:c16="http://schemas.microsoft.com/office/drawing/2014/chart" uri="{C3380CC4-5D6E-409C-BE32-E72D297353CC}">
              <c16:uniqueId val="{00000000-4258-4D7C-8269-509E006A6E8A}"/>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72773820092982422"/>
          <c:y val="0.49744726872858869"/>
          <c:w val="0.15671976432261436"/>
          <c:h val="0.214916765019298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Yvelines</a:t>
            </a:r>
            <a:r>
              <a:rPr lang="en-US" baseline="0" dirty="0"/>
              <a:t> 78</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74603084658732732"/>
          <c:y val="0.48305983360421489"/>
          <c:w val="0.15671976432261436"/>
          <c:h val="0.211569264078112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8573850126235703"/>
          <c:y val="0.50217482128531055"/>
          <c:w val="0.1208314892229292"/>
          <c:h val="0.211569264078112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78542892064166703"/>
          <c:y val="0.50230971128608926"/>
          <c:w val="0.16597502162843725"/>
          <c:h val="0.2044047017189079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72319182778226143"/>
          <c:y val="0.52838802306690402"/>
          <c:w val="0.13773712901271956"/>
          <c:h val="0.2107486193953723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Val De Marne94</a:t>
            </a:r>
          </a:p>
        </c:rich>
      </c:tx>
      <c:layout>
        <c:manualLayout>
          <c:xMode val="edge"/>
          <c:yMode val="edge"/>
          <c:x val="0.23342072910905548"/>
          <c:y val="3.115160365348624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0.23820562648140395"/>
          <c:y val="0.24015099462743897"/>
          <c:w val="0.47916719444758343"/>
          <c:h val="0.69676901298851812"/>
        </c:manualLayout>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9715595850515888"/>
          <c:y val="0.49737143968115094"/>
          <c:w val="0.13513422859560595"/>
          <c:h val="0.2012326236998152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Médecins Spécialistes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67-4217-8363-D5830F4058C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967-4217-8363-D5830F4058C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 </c:v>
                </c:pt>
                <c:pt idx="1">
                  <c:v>non</c:v>
                </c:pt>
              </c:strCache>
            </c:strRef>
          </c:cat>
          <c:val>
            <c:numRef>
              <c:f>Feuil1!$B$2:$B$3</c:f>
              <c:numCache>
                <c:formatCode>General</c:formatCode>
                <c:ptCount val="2"/>
                <c:pt idx="0">
                  <c:v>123</c:v>
                </c:pt>
                <c:pt idx="1">
                  <c:v>374</c:v>
                </c:pt>
              </c:numCache>
            </c:numRef>
          </c:val>
          <c:extLst>
            <c:ext xmlns:c16="http://schemas.microsoft.com/office/drawing/2014/chart" uri="{C3380CC4-5D6E-409C-BE32-E72D297353CC}">
              <c16:uniqueId val="{00000000-683F-4C60-A12E-E79DBEA5D8C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Médecins Généralistes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FB-481B-A129-2C3C4FD94E6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7FB-481B-A129-2C3C4FD94E6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 </c:v>
                </c:pt>
                <c:pt idx="1">
                  <c:v>non</c:v>
                </c:pt>
              </c:strCache>
            </c:strRef>
          </c:cat>
          <c:val>
            <c:numRef>
              <c:f>Feuil1!$B$2:$B$3</c:f>
              <c:numCache>
                <c:formatCode>General</c:formatCode>
                <c:ptCount val="2"/>
                <c:pt idx="0">
                  <c:v>178</c:v>
                </c:pt>
                <c:pt idx="1">
                  <c:v>468</c:v>
                </c:pt>
              </c:numCache>
            </c:numRef>
          </c:val>
          <c:extLst>
            <c:ext xmlns:c16="http://schemas.microsoft.com/office/drawing/2014/chart" uri="{C3380CC4-5D6E-409C-BE32-E72D297353CC}">
              <c16:uniqueId val="{00000004-C7FB-481B-A129-2C3C4FD94E6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Paris 75</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Paris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7DE-4920-9543-AC3C428EB808}"/>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7DE-4920-9543-AC3C428EB80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Non</c:v>
                </c:pt>
                <c:pt idx="1">
                  <c:v>oui</c:v>
                </c:pt>
              </c:strCache>
            </c:strRef>
          </c:cat>
          <c:val>
            <c:numRef>
              <c:f>Feuil1!$B$2:$B$3</c:f>
              <c:numCache>
                <c:formatCode>General</c:formatCode>
                <c:ptCount val="2"/>
                <c:pt idx="0">
                  <c:v>220</c:v>
                </c:pt>
                <c:pt idx="1">
                  <c:v>63</c:v>
                </c:pt>
              </c:numCache>
            </c:numRef>
          </c:val>
          <c:extLst>
            <c:ext xmlns:c16="http://schemas.microsoft.com/office/drawing/2014/chart" uri="{C3380CC4-5D6E-409C-BE32-E72D297353CC}">
              <c16:uniqueId val="{00000000-A6FC-4EAA-8AC9-EBAA63AE3EA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0907140825991133"/>
          <c:y val="0.49744726872858869"/>
          <c:w val="0.15355848633287003"/>
          <c:h val="0.214916765019298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Lbls>
            <c:dLbl>
              <c:idx val="0"/>
              <c:layout>
                <c:manualLayout>
                  <c:x val="-2.0442913385826836E-2"/>
                  <c:y val="-1.3352306462421022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C2-4514-B5AB-EFD6F7ADC7B6}"/>
                </c:ext>
              </c:extLst>
            </c:dLbl>
            <c:dLbl>
              <c:idx val="1"/>
              <c:layout>
                <c:manualLayout>
                  <c:x val="-2.9822834645669293E-3"/>
                  <c:y val="-7.28316038694800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C2-4514-B5AB-EFD6F7ADC7B6}"/>
                </c:ext>
              </c:extLst>
            </c:dLbl>
            <c:dLbl>
              <c:idx val="2"/>
              <c:layout>
                <c:manualLayout>
                  <c:x val="-1.0125140607424202E-2"/>
                  <c:y val="3.338076615605255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C2-4514-B5AB-EFD6F7ADC7B6}"/>
                </c:ext>
              </c:extLst>
            </c:dLbl>
            <c:dLbl>
              <c:idx val="3"/>
              <c:layout>
                <c:manualLayout>
                  <c:x val="-2.111923509561305E-4"/>
                  <c:y val="0"/>
                </c:manualLayout>
              </c:layout>
              <c:tx>
                <c:rich>
                  <a:bodyPr/>
                  <a:lstStyle/>
                  <a:p>
                    <a:fld id="{DC9A9805-1D12-4564-A942-98514B02AD06}" type="VALUE">
                      <a:rPr lang="en-US">
                        <a:solidFill>
                          <a:schemeClr val="accent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9C2-4514-B5AB-EFD6F7ADC7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Jamais</c:v>
                </c:pt>
                <c:pt idx="1">
                  <c:v>De temps en temps</c:v>
                </c:pt>
                <c:pt idx="2">
                  <c:v>Régulièrement</c:v>
                </c:pt>
                <c:pt idx="3">
                  <c:v>Trop souvent</c:v>
                </c:pt>
              </c:strCache>
            </c:strRef>
          </c:cat>
          <c:val>
            <c:numRef>
              <c:f>Feuil1!$B$2:$B$5</c:f>
              <c:numCache>
                <c:formatCode>General</c:formatCode>
                <c:ptCount val="4"/>
                <c:pt idx="0">
                  <c:v>48</c:v>
                </c:pt>
                <c:pt idx="1">
                  <c:v>419</c:v>
                </c:pt>
                <c:pt idx="2">
                  <c:v>633</c:v>
                </c:pt>
                <c:pt idx="3">
                  <c:v>66</c:v>
                </c:pt>
              </c:numCache>
            </c:numRef>
          </c:val>
          <c:extLst>
            <c:ext xmlns:c16="http://schemas.microsoft.com/office/drawing/2014/chart" uri="{C3380CC4-5D6E-409C-BE32-E72D297353CC}">
              <c16:uniqueId val="{00000000-59C2-4514-B5AB-EFD6F7ADC7B6}"/>
            </c:ext>
          </c:extLst>
        </c:ser>
        <c:dLbls>
          <c:dLblPos val="inEnd"/>
          <c:showLegendKey val="0"/>
          <c:showVal val="1"/>
          <c:showCatName val="0"/>
          <c:showSerName val="0"/>
          <c:showPercent val="0"/>
          <c:showBubbleSize val="0"/>
        </c:dLbls>
        <c:gapWidth val="182"/>
        <c:axId val="1296687631"/>
        <c:axId val="1331790063"/>
      </c:barChart>
      <c:catAx>
        <c:axId val="1296687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31790063"/>
        <c:crosses val="autoZero"/>
        <c:auto val="1"/>
        <c:lblAlgn val="ctr"/>
        <c:lblOffset val="100"/>
        <c:noMultiLvlLbl val="0"/>
      </c:catAx>
      <c:valAx>
        <c:axId val="13317900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6687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Seine-et-Marne 77</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DF1-4F7B-B498-0735E944C999}"/>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DF1-4F7B-B498-0735E944C99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non</c:v>
                </c:pt>
                <c:pt idx="1">
                  <c:v>oui</c:v>
                </c:pt>
              </c:strCache>
            </c:strRef>
          </c:cat>
          <c:val>
            <c:numRef>
              <c:f>Feuil1!$B$2:$B$3</c:f>
              <c:numCache>
                <c:formatCode>General</c:formatCode>
                <c:ptCount val="2"/>
                <c:pt idx="0">
                  <c:v>68</c:v>
                </c:pt>
                <c:pt idx="1">
                  <c:v>26</c:v>
                </c:pt>
              </c:numCache>
            </c:numRef>
          </c:val>
          <c:extLst>
            <c:ext xmlns:c16="http://schemas.microsoft.com/office/drawing/2014/chart" uri="{C3380CC4-5D6E-409C-BE32-E72D297353CC}">
              <c16:uniqueId val="{00000000-CA23-47C4-8FA9-3B6E53A28E0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773820092982422"/>
          <c:y val="0.49744726872858869"/>
          <c:w val="0.15671976432261436"/>
          <c:h val="0.214916765019298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Yvelines</a:t>
            </a:r>
            <a:r>
              <a:rPr lang="en-US" baseline="0" dirty="0"/>
              <a:t> 78</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915-49BE-895D-C300A7322508}"/>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915-49BE-895D-C300A732250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non</c:v>
                </c:pt>
                <c:pt idx="1">
                  <c:v>oui</c:v>
                </c:pt>
              </c:strCache>
            </c:strRef>
          </c:cat>
          <c:val>
            <c:numRef>
              <c:f>Feuil1!$B$2:$B$3</c:f>
              <c:numCache>
                <c:formatCode>General</c:formatCode>
                <c:ptCount val="2"/>
                <c:pt idx="0">
                  <c:v>126</c:v>
                </c:pt>
                <c:pt idx="1">
                  <c:v>40</c:v>
                </c:pt>
              </c:numCache>
            </c:numRef>
          </c:val>
          <c:extLst>
            <c:ext xmlns:c16="http://schemas.microsoft.com/office/drawing/2014/chart" uri="{C3380CC4-5D6E-409C-BE32-E72D297353CC}">
              <c16:uniqueId val="{00000000-E0AF-47D2-A96B-653722D4D7E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603084658732732"/>
          <c:y val="0.48305983360421489"/>
          <c:w val="0.15671976432261436"/>
          <c:h val="0.211569264078112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Essonne 91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DA-4D57-8A81-56DAA55998CE}"/>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DA-4D57-8A81-56DAA55998C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Non</c:v>
                </c:pt>
                <c:pt idx="1">
                  <c:v>oui</c:v>
                </c:pt>
              </c:strCache>
            </c:strRef>
          </c:cat>
          <c:val>
            <c:numRef>
              <c:f>Feuil1!$B$2:$B$3</c:f>
              <c:numCache>
                <c:formatCode>General</c:formatCode>
                <c:ptCount val="2"/>
                <c:pt idx="0">
                  <c:v>75</c:v>
                </c:pt>
                <c:pt idx="1">
                  <c:v>40</c:v>
                </c:pt>
              </c:numCache>
            </c:numRef>
          </c:val>
          <c:extLst>
            <c:ext xmlns:c16="http://schemas.microsoft.com/office/drawing/2014/chart" uri="{C3380CC4-5D6E-409C-BE32-E72D297353CC}">
              <c16:uniqueId val="{00000000-D9A1-4592-B037-5D0F46E0F80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573850126235703"/>
          <c:y val="0.50217482128531055"/>
          <c:w val="0.1208314892229292"/>
          <c:h val="0.211569264078112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sz="2000" dirty="0" err="1"/>
              <a:t>Haut-de-seine</a:t>
            </a:r>
            <a:r>
              <a:rPr lang="fr-FR" sz="2000" dirty="0"/>
              <a:t> 92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Haut-de-seine 92</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69B-4DCE-8003-828067116FAF}"/>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69B-4DCE-8003-828067116FA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non</c:v>
                </c:pt>
                <c:pt idx="1">
                  <c:v>oui</c:v>
                </c:pt>
              </c:strCache>
            </c:strRef>
          </c:cat>
          <c:val>
            <c:numRef>
              <c:f>Feuil1!$B$2:$B$3</c:f>
              <c:numCache>
                <c:formatCode>General</c:formatCode>
                <c:ptCount val="2"/>
                <c:pt idx="0">
                  <c:v>148</c:v>
                </c:pt>
                <c:pt idx="1">
                  <c:v>43</c:v>
                </c:pt>
              </c:numCache>
            </c:numRef>
          </c:val>
          <c:extLst>
            <c:ext xmlns:c16="http://schemas.microsoft.com/office/drawing/2014/chart" uri="{C3380CC4-5D6E-409C-BE32-E72D297353CC}">
              <c16:uniqueId val="{00000000-BAA1-46D7-A25E-E38FB607224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542892064166703"/>
          <c:y val="0.50230971128608926"/>
          <c:w val="0.16597502162843725"/>
          <c:h val="0.2044047017189079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Seine-Saint-Denis 93</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097-440B-A9CA-A53FFDAFFDF9}"/>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097-440B-A9CA-A53FFDAFFDF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non</c:v>
                </c:pt>
                <c:pt idx="1">
                  <c:v>oui</c:v>
                </c:pt>
              </c:strCache>
            </c:strRef>
          </c:cat>
          <c:val>
            <c:numRef>
              <c:f>Feuil1!$B$2:$B$3</c:f>
              <c:numCache>
                <c:formatCode>General</c:formatCode>
                <c:ptCount val="2"/>
                <c:pt idx="0">
                  <c:v>62</c:v>
                </c:pt>
                <c:pt idx="1">
                  <c:v>22</c:v>
                </c:pt>
              </c:numCache>
            </c:numRef>
          </c:val>
          <c:extLst>
            <c:ext xmlns:c16="http://schemas.microsoft.com/office/drawing/2014/chart" uri="{C3380CC4-5D6E-409C-BE32-E72D297353CC}">
              <c16:uniqueId val="{00000000-C6CD-4814-B0FA-FE929379DDF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319182778226143"/>
          <c:y val="0.52838802306690402"/>
          <c:w val="0.13773712901271956"/>
          <c:h val="0.2107486193953723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Val De Marne94</a:t>
            </a:r>
          </a:p>
        </c:rich>
      </c:tx>
      <c:layout>
        <c:manualLayout>
          <c:xMode val="edge"/>
          <c:yMode val="edge"/>
          <c:x val="0.23342072910905548"/>
          <c:y val="3.115160365348624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0.23820562648140395"/>
          <c:y val="0.24015099462743897"/>
          <c:w val="0.47916719444758343"/>
          <c:h val="0.69676901298851812"/>
        </c:manualLayout>
      </c:layout>
      <c:pieChart>
        <c:varyColors val="1"/>
        <c:ser>
          <c:idx val="0"/>
          <c:order val="0"/>
          <c:tx>
            <c:strRef>
              <c:f>Feuil1!$B$1</c:f>
              <c:strCache>
                <c:ptCount val="1"/>
                <c:pt idx="0">
                  <c:v>Ventes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A76-4454-BCBA-C8EFBB8F0B58}"/>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A76-4454-BCBA-C8EFBB8F0B5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non</c:v>
                </c:pt>
                <c:pt idx="1">
                  <c:v>oui</c:v>
                </c:pt>
              </c:strCache>
            </c:strRef>
          </c:cat>
          <c:val>
            <c:numRef>
              <c:f>Feuil1!$B$2:$B$3</c:f>
              <c:numCache>
                <c:formatCode>General</c:formatCode>
                <c:ptCount val="2"/>
                <c:pt idx="0">
                  <c:v>78</c:v>
                </c:pt>
                <c:pt idx="1">
                  <c:v>42</c:v>
                </c:pt>
              </c:numCache>
            </c:numRef>
          </c:val>
          <c:extLst>
            <c:ext xmlns:c16="http://schemas.microsoft.com/office/drawing/2014/chart" uri="{C3380CC4-5D6E-409C-BE32-E72D297353CC}">
              <c16:uniqueId val="{00000000-F0B8-483B-A5FC-A422AD47590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Val d'Oise 95</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D5-4EEC-AAC5-2943F0506CD2}"/>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FD5-4EEC-AAC5-2943F0506CD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non</c:v>
                </c:pt>
                <c:pt idx="1">
                  <c:v>oui</c:v>
                </c:pt>
              </c:strCache>
            </c:strRef>
          </c:cat>
          <c:val>
            <c:numRef>
              <c:f>Feuil1!$B$2:$B$3</c:f>
              <c:numCache>
                <c:formatCode>General</c:formatCode>
                <c:ptCount val="2"/>
                <c:pt idx="0">
                  <c:v>63</c:v>
                </c:pt>
                <c:pt idx="1">
                  <c:v>28</c:v>
                </c:pt>
              </c:numCache>
            </c:numRef>
          </c:val>
          <c:extLst>
            <c:ext xmlns:c16="http://schemas.microsoft.com/office/drawing/2014/chart" uri="{C3380CC4-5D6E-409C-BE32-E72D297353CC}">
              <c16:uniqueId val="{00000000-CB07-4762-898A-33A32B5B998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715595850515888"/>
          <c:y val="0.49737143968115094"/>
          <c:w val="0.13513422859560595"/>
          <c:h val="0.2012326236998152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4A7-41C8-B517-C819EC57624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4A7-41C8-B517-C819EC57624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4A7-41C8-B517-C819EC57624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4A7-41C8-B517-C819EC57624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Feuil1!$A$2:$A$5</c:f>
              <c:strCache>
                <c:ptCount val="4"/>
                <c:pt idx="0">
                  <c:v>se dégrade</c:v>
                </c:pt>
                <c:pt idx="1">
                  <c:v>est mauvaise et stable</c:v>
                </c:pt>
                <c:pt idx="2">
                  <c:v>est bonne et stable</c:v>
                </c:pt>
                <c:pt idx="3">
                  <c:v>s'améliore</c:v>
                </c:pt>
              </c:strCache>
            </c:strRef>
          </c:cat>
          <c:val>
            <c:numRef>
              <c:f>Feuil1!$B$2:$B$5</c:f>
              <c:numCache>
                <c:formatCode>General</c:formatCode>
                <c:ptCount val="4"/>
                <c:pt idx="0">
                  <c:v>356</c:v>
                </c:pt>
                <c:pt idx="1">
                  <c:v>373</c:v>
                </c:pt>
                <c:pt idx="2">
                  <c:v>277</c:v>
                </c:pt>
                <c:pt idx="3">
                  <c:v>95</c:v>
                </c:pt>
              </c:numCache>
            </c:numRef>
          </c:val>
          <c:extLst>
            <c:ext xmlns:c16="http://schemas.microsoft.com/office/drawing/2014/chart" uri="{C3380CC4-5D6E-409C-BE32-E72D297353CC}">
              <c16:uniqueId val="{00000000-196C-40FF-836E-90340A8BFD9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accent6">
            <a:lumMod val="60000"/>
            <a:lumOff val="40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2-DA9D-4091-90BE-4D30B20CE4D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1-DA9D-4091-90BE-4D30B20CE4D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4-DA9D-4091-90BE-4D30B20CE4D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3-DA9D-4091-90BE-4D30B20CE4DC}"/>
              </c:ext>
            </c:extLst>
          </c:dPt>
          <c:dLbls>
            <c:dLbl>
              <c:idx val="0"/>
              <c:layout>
                <c:manualLayout>
                  <c:x val="-6.4826259610745646E-2"/>
                  <c:y val="0.11583168905898053"/>
                </c:manualLayout>
              </c:layout>
              <c:tx>
                <c:rich>
                  <a:bodyPr/>
                  <a:lstStyle/>
                  <a:p>
                    <a:fld id="{C842C3C8-DE64-4E52-848F-8692C2B1E052}" type="CATEGORYNAME">
                      <a:rPr lang="en-US">
                        <a:solidFill>
                          <a:schemeClr val="bg1"/>
                        </a:solidFill>
                      </a:rPr>
                      <a:pPr/>
                      <a:t>[NOM DE CATÉGORIE]</a:t>
                    </a:fld>
                    <a:r>
                      <a:rPr lang="en-US" baseline="0" dirty="0">
                        <a:solidFill>
                          <a:schemeClr val="bg1"/>
                        </a:solidFill>
                      </a:rPr>
                      <a:t>
</a:t>
                    </a:r>
                    <a:fld id="{B8E8A43D-85FE-4681-B490-338E751A3443}" type="PERCENTAGE">
                      <a:rPr lang="en-US" baseline="0">
                        <a:solidFill>
                          <a:schemeClr val="bg1"/>
                        </a:solidFill>
                      </a:rPr>
                      <a:pPr/>
                      <a:t>[POURCENTAGE]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9D-4091-90BE-4D30B20CE4DC}"/>
                </c:ext>
              </c:extLst>
            </c:dLbl>
            <c:dLbl>
              <c:idx val="1"/>
              <c:tx>
                <c:rich>
                  <a:bodyPr/>
                  <a:lstStyle/>
                  <a:p>
                    <a:fld id="{9682FAA8-63D0-4E6F-98BE-5934E714E20D}" type="CATEGORYNAME">
                      <a:rPr lang="fr-FR">
                        <a:solidFill>
                          <a:schemeClr val="bg1"/>
                        </a:solidFill>
                      </a:rPr>
                      <a:pPr/>
                      <a:t>[NOM DE CATÉGORIE]</a:t>
                    </a:fld>
                    <a:r>
                      <a:rPr lang="fr-FR" baseline="0" dirty="0">
                        <a:solidFill>
                          <a:schemeClr val="bg1"/>
                        </a:solidFill>
                      </a:rPr>
                      <a:t>
</a:t>
                    </a:r>
                    <a:fld id="{C877ACDA-B65F-4E76-ACA1-2E43229DAD78}" type="PERCENTAGE">
                      <a:rPr lang="fr-FR" baseline="0">
                        <a:solidFill>
                          <a:schemeClr val="bg1"/>
                        </a:solidFill>
                      </a:rPr>
                      <a:pPr/>
                      <a:t>[POURCENTAGE]</a:t>
                    </a:fld>
                    <a:endParaRPr lang="fr-FR" baseline="0" dirty="0">
                      <a:solidFill>
                        <a:schemeClr val="bg1"/>
                      </a:solidFill>
                    </a:endParaRP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9D-4091-90BE-4D30B20CE4DC}"/>
                </c:ext>
              </c:extLst>
            </c:dLbl>
            <c:dLbl>
              <c:idx val="2"/>
              <c:layout>
                <c:manualLayout>
                  <c:x val="0.15336536757923799"/>
                  <c:y val="0.11056404280211973"/>
                </c:manualLayout>
              </c:layout>
              <c:tx>
                <c:rich>
                  <a:bodyPr/>
                  <a:lstStyle/>
                  <a:p>
                    <a:fld id="{95B2C80F-B5C6-4BE0-ABA8-2EFE85B0F7C8}" type="CATEGORYNAME">
                      <a:rPr lang="en-US">
                        <a:solidFill>
                          <a:schemeClr val="bg1"/>
                        </a:solidFill>
                      </a:rPr>
                      <a:pPr/>
                      <a:t>[NOM DE CATÉGORIE]</a:t>
                    </a:fld>
                    <a:r>
                      <a:rPr lang="en-US" baseline="0" dirty="0">
                        <a:solidFill>
                          <a:schemeClr val="bg1"/>
                        </a:solidFill>
                      </a:rPr>
                      <a:t>
</a:t>
                    </a:r>
                    <a:fld id="{3CEBF5B6-B5FD-4AB2-8669-C679ED400651}" type="PERCENTAGE">
                      <a:rPr lang="en-US" baseline="0">
                        <a:solidFill>
                          <a:schemeClr val="bg1"/>
                        </a:solidFill>
                      </a:rPr>
                      <a:pPr/>
                      <a:t>[POURCENTAGE]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9D-4091-90BE-4D30B20CE4DC}"/>
                </c:ext>
              </c:extLst>
            </c:dLbl>
            <c:dLbl>
              <c:idx val="3"/>
              <c:layout>
                <c:manualLayout>
                  <c:x val="6.0024687211106265E-2"/>
                  <c:y val="7.6302856151871101E-2"/>
                </c:manualLayout>
              </c:layout>
              <c:tx>
                <c:rich>
                  <a:bodyPr/>
                  <a:lstStyle/>
                  <a:p>
                    <a:fld id="{FC1ADB95-486E-4A81-901F-FD52BDCA6388}" type="CATEGORYNAME">
                      <a:rPr lang="en-US">
                        <a:solidFill>
                          <a:schemeClr val="bg1"/>
                        </a:solidFill>
                      </a:rPr>
                      <a:pPr/>
                      <a:t>[NOM DE CATÉGORIE]</a:t>
                    </a:fld>
                    <a:r>
                      <a:rPr lang="en-US" baseline="0" dirty="0">
                        <a:solidFill>
                          <a:schemeClr val="bg1"/>
                        </a:solidFill>
                      </a:rPr>
                      <a:t>
</a:t>
                    </a:r>
                    <a:fld id="{D93A87E6-B96A-44A1-B34C-9BBB35294822}" type="PERCENTAGE">
                      <a:rPr lang="en-US" baseline="0">
                        <a:solidFill>
                          <a:schemeClr val="bg1"/>
                        </a:solidFill>
                      </a:rPr>
                      <a:pPr/>
                      <a:t>[POURCENTAGE]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9D-4091-90BE-4D30B20CE4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Feuil1!$A$2:$A$5</c:f>
              <c:strCache>
                <c:ptCount val="4"/>
                <c:pt idx="0">
                  <c:v>Jamais</c:v>
                </c:pt>
                <c:pt idx="1">
                  <c:v>De temps en temps</c:v>
                </c:pt>
                <c:pt idx="2">
                  <c:v>Régulièrement </c:v>
                </c:pt>
                <c:pt idx="3">
                  <c:v>Tout le temps</c:v>
                </c:pt>
              </c:strCache>
            </c:strRef>
          </c:cat>
          <c:val>
            <c:numRef>
              <c:f>Feuil1!$B$2:$B$5</c:f>
              <c:numCache>
                <c:formatCode>General</c:formatCode>
                <c:ptCount val="4"/>
                <c:pt idx="0">
                  <c:v>161</c:v>
                </c:pt>
                <c:pt idx="1">
                  <c:v>755</c:v>
                </c:pt>
                <c:pt idx="2">
                  <c:v>209</c:v>
                </c:pt>
                <c:pt idx="3">
                  <c:v>29</c:v>
                </c:pt>
              </c:numCache>
            </c:numRef>
          </c:val>
          <c:extLst>
            <c:ext xmlns:c16="http://schemas.microsoft.com/office/drawing/2014/chart" uri="{C3380CC4-5D6E-409C-BE32-E72D297353CC}">
              <c16:uniqueId val="{00000000-DA9D-4091-90BE-4D30B20CE4DC}"/>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Série 1</c:v>
                </c:pt>
              </c:strCache>
            </c:strRef>
          </c:tx>
          <c:spPr>
            <a:solidFill>
              <a:schemeClr val="accent1"/>
            </a:solidFill>
            <a:ln>
              <a:noFill/>
            </a:ln>
            <a:effectLst/>
          </c:spPr>
          <c:invertIfNegative val="0"/>
          <c:dLbls>
            <c:dLbl>
              <c:idx val="0"/>
              <c:tx>
                <c:rich>
                  <a:bodyPr/>
                  <a:lstStyle/>
                  <a:p>
                    <a:fld id="{78595827-C704-4B09-91DF-0EBD701E8604}" type="VALUE">
                      <a:rPr lang="en-US" sz="1200">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19-4A43-A5C7-EBBD0535ACE9}"/>
                </c:ext>
              </c:extLst>
            </c:dLbl>
            <c:dLbl>
              <c:idx val="1"/>
              <c:tx>
                <c:rich>
                  <a:bodyPr/>
                  <a:lstStyle/>
                  <a:p>
                    <a:fld id="{C5B7196B-318C-4C96-B039-EE55E81C25CD}" type="VALUE">
                      <a:rPr lang="en-US">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19-4A43-A5C7-EBBD0535ACE9}"/>
                </c:ext>
              </c:extLst>
            </c:dLbl>
            <c:dLbl>
              <c:idx val="2"/>
              <c:tx>
                <c:rich>
                  <a:bodyPr/>
                  <a:lstStyle/>
                  <a:p>
                    <a:fld id="{A8F6A8EC-FB38-4F65-A728-9545B919F36E}" type="VALUE">
                      <a:rPr lang="en-US">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19-4A43-A5C7-EBBD0535ACE9}"/>
                </c:ext>
              </c:extLst>
            </c:dLbl>
            <c:dLbl>
              <c:idx val="3"/>
              <c:tx>
                <c:rich>
                  <a:bodyPr/>
                  <a:lstStyle/>
                  <a:p>
                    <a:fld id="{6698F203-25A7-4885-81BD-9F2A29E21C69}" type="VALUE">
                      <a:rPr lang="en-US">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19-4A43-A5C7-EBBD0535AC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Jamais </c:v>
                </c:pt>
                <c:pt idx="1">
                  <c:v>De temps en temps</c:v>
                </c:pt>
                <c:pt idx="2">
                  <c:v>Régulièrement</c:v>
                </c:pt>
                <c:pt idx="3">
                  <c:v>Tout le temps</c:v>
                </c:pt>
              </c:strCache>
            </c:strRef>
          </c:cat>
          <c:val>
            <c:numRef>
              <c:f>Feuil1!$B$2:$B$5</c:f>
              <c:numCache>
                <c:formatCode>General</c:formatCode>
                <c:ptCount val="4"/>
                <c:pt idx="0">
                  <c:v>161</c:v>
                </c:pt>
                <c:pt idx="1">
                  <c:v>755</c:v>
                </c:pt>
                <c:pt idx="2">
                  <c:v>633</c:v>
                </c:pt>
                <c:pt idx="3">
                  <c:v>29</c:v>
                </c:pt>
              </c:numCache>
            </c:numRef>
          </c:val>
          <c:extLst>
            <c:ext xmlns:c16="http://schemas.microsoft.com/office/drawing/2014/chart" uri="{C3380CC4-5D6E-409C-BE32-E72D297353CC}">
              <c16:uniqueId val="{00000000-0975-4802-AAB9-E8D5387CF12A}"/>
            </c:ext>
          </c:extLst>
        </c:ser>
        <c:dLbls>
          <c:showLegendKey val="0"/>
          <c:showVal val="0"/>
          <c:showCatName val="0"/>
          <c:showSerName val="0"/>
          <c:showPercent val="0"/>
          <c:showBubbleSize val="0"/>
        </c:dLbls>
        <c:gapWidth val="150"/>
        <c:overlap val="100"/>
        <c:axId val="1495580559"/>
        <c:axId val="1495578639"/>
      </c:barChart>
      <c:catAx>
        <c:axId val="1495580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95578639"/>
        <c:crosses val="autoZero"/>
        <c:auto val="1"/>
        <c:lblAlgn val="ctr"/>
        <c:lblOffset val="100"/>
        <c:noMultiLvlLbl val="0"/>
      </c:catAx>
      <c:valAx>
        <c:axId val="149557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95580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3">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3AD-49EC-A7EE-7E79CB01BD1C}"/>
              </c:ext>
            </c:extLst>
          </c:dPt>
          <c:dPt>
            <c:idx val="1"/>
            <c:bubble3D val="0"/>
            <c:spPr>
              <a:solidFill>
                <a:schemeClr val="accent3">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3AD-49EC-A7EE-7E79CB01BD1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1050</c:v>
                </c:pt>
                <c:pt idx="1">
                  <c:v>115</c:v>
                </c:pt>
              </c:numCache>
            </c:numRef>
          </c:val>
          <c:extLst>
            <c:ext xmlns:c16="http://schemas.microsoft.com/office/drawing/2014/chart" uri="{C3380CC4-5D6E-409C-BE32-E72D297353CC}">
              <c16:uniqueId val="{00000000-10BB-4559-8BB1-4ECBA2C0392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4468898008702853"/>
          <c:y val="0.4463844808800787"/>
          <c:w val="7.7181381368062699E-2"/>
          <c:h val="0.1421033670743708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4">
  <a:schemeClr val="accent1"/>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6">
  <a:schemeClr val="accent3"/>
</cs:colorStyle>
</file>

<file path=ppt/charts/colors33.xml><?xml version="1.0" encoding="utf-8"?>
<cs:colorStyle xmlns:cs="http://schemas.microsoft.com/office/drawing/2012/chartStyle" xmlns:a="http://schemas.openxmlformats.org/drawingml/2006/main" meth="withinLinear" id="15">
  <a:schemeClr val="accent2"/>
</cs:colorStyle>
</file>

<file path=ppt/charts/colors34.xml><?xml version="1.0" encoding="utf-8"?>
<cs:colorStyle xmlns:cs="http://schemas.microsoft.com/office/drawing/2012/chartStyle" xmlns:a="http://schemas.openxmlformats.org/drawingml/2006/main" meth="withinLinear" id="14">
  <a:schemeClr val="accent1"/>
</cs:colorStyle>
</file>

<file path=ppt/charts/colors35.xml><?xml version="1.0" encoding="utf-8"?>
<cs:colorStyle xmlns:cs="http://schemas.microsoft.com/office/drawing/2012/chartStyle" xmlns:a="http://schemas.openxmlformats.org/drawingml/2006/main" meth="withinLinear" id="14">
  <a:schemeClr val="accent1"/>
</cs:colorStyle>
</file>

<file path=ppt/charts/colors36.xml><?xml version="1.0" encoding="utf-8"?>
<cs:colorStyle xmlns:cs="http://schemas.microsoft.com/office/drawing/2012/chartStyle" xmlns:a="http://schemas.openxmlformats.org/drawingml/2006/main" meth="withinLinear" id="14">
  <a:schemeClr val="accent1"/>
</cs:colorStyle>
</file>

<file path=ppt/charts/colors37.xml><?xml version="1.0" encoding="utf-8"?>
<cs:colorStyle xmlns:cs="http://schemas.microsoft.com/office/drawing/2012/chartStyle" xmlns:a="http://schemas.openxmlformats.org/drawingml/2006/main" meth="withinLinear" id="15">
  <a:schemeClr val="accent2"/>
</cs:colorStyle>
</file>

<file path=ppt/charts/colors38.xml><?xml version="1.0" encoding="utf-8"?>
<cs:colorStyle xmlns:cs="http://schemas.microsoft.com/office/drawing/2012/chartStyle" xmlns:a="http://schemas.openxmlformats.org/drawingml/2006/main" meth="withinLinear" id="15">
  <a:schemeClr val="accent2"/>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6">
  <a:schemeClr val="accent3"/>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0.68371</cdr:x>
      <cdr:y>0.41232</cdr:y>
    </cdr:from>
    <cdr:to>
      <cdr:x>0.75559</cdr:x>
      <cdr:y>0.47308</cdr:y>
    </cdr:to>
    <cdr:sp macro="" textlink="">
      <cdr:nvSpPr>
        <cdr:cNvPr id="2" name="ZoneTexte 1">
          <a:extLst xmlns:a="http://schemas.openxmlformats.org/drawingml/2006/main">
            <a:ext uri="{FF2B5EF4-FFF2-40B4-BE49-F238E27FC236}">
              <a16:creationId xmlns:a16="http://schemas.microsoft.com/office/drawing/2014/main" id="{A42EDA9C-13A2-CF76-FD0C-2A4677A0B87A}"/>
            </a:ext>
          </a:extLst>
        </cdr:cNvPr>
        <cdr:cNvSpPr txBox="1"/>
      </cdr:nvSpPr>
      <cdr:spPr>
        <a:xfrm xmlns:a="http://schemas.openxmlformats.org/drawingml/2006/main">
          <a:off x="4076700" y="1551316"/>
          <a:ext cx="4286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200" b="1" dirty="0">
              <a:solidFill>
                <a:schemeClr val="bg1"/>
              </a:solidFill>
            </a:rPr>
            <a:t>oui</a:t>
          </a:r>
          <a:endParaRPr lang="fr-FR" sz="11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0.61477</cdr:x>
      <cdr:y>0.64487</cdr:y>
    </cdr:from>
    <cdr:to>
      <cdr:x>0.74076</cdr:x>
      <cdr:y>0.70971</cdr:y>
    </cdr:to>
    <cdr:sp macro="" textlink="">
      <cdr:nvSpPr>
        <cdr:cNvPr id="2" name="ZoneTexte 1">
          <a:extLst xmlns:a="http://schemas.openxmlformats.org/drawingml/2006/main">
            <a:ext uri="{FF2B5EF4-FFF2-40B4-BE49-F238E27FC236}">
              <a16:creationId xmlns:a16="http://schemas.microsoft.com/office/drawing/2014/main" id="{1E55368C-6F14-955E-8234-3D69BA41D4BD}"/>
            </a:ext>
          </a:extLst>
        </cdr:cNvPr>
        <cdr:cNvSpPr txBox="1"/>
      </cdr:nvSpPr>
      <cdr:spPr>
        <a:xfrm xmlns:a="http://schemas.openxmlformats.org/drawingml/2006/main" flipV="1">
          <a:off x="3206959" y="2273467"/>
          <a:ext cx="6572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0.58738</cdr:x>
      <cdr:y>0.62325</cdr:y>
    </cdr:from>
    <cdr:to>
      <cdr:x>0.76632</cdr:x>
      <cdr:y>0.71511</cdr:y>
    </cdr:to>
    <cdr:sp macro="" textlink="">
      <cdr:nvSpPr>
        <cdr:cNvPr id="3" name="ZoneTexte 2">
          <a:extLst xmlns:a="http://schemas.openxmlformats.org/drawingml/2006/main">
            <a:ext uri="{FF2B5EF4-FFF2-40B4-BE49-F238E27FC236}">
              <a16:creationId xmlns:a16="http://schemas.microsoft.com/office/drawing/2014/main" id="{F850E01C-F920-46CC-FEB6-E03F9FEC5488}"/>
            </a:ext>
          </a:extLst>
        </cdr:cNvPr>
        <cdr:cNvSpPr txBox="1"/>
      </cdr:nvSpPr>
      <cdr:spPr>
        <a:xfrm xmlns:a="http://schemas.openxmlformats.org/drawingml/2006/main">
          <a:off x="3064084" y="2197268"/>
          <a:ext cx="9334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0.39107</cdr:x>
      <cdr:y>0.64032</cdr:y>
    </cdr:from>
    <cdr:to>
      <cdr:x>0.4778</cdr:x>
      <cdr:y>0.70516</cdr:y>
    </cdr:to>
    <cdr:sp macro="" textlink="">
      <cdr:nvSpPr>
        <cdr:cNvPr id="4" name="ZoneTexte 3">
          <a:extLst xmlns:a="http://schemas.openxmlformats.org/drawingml/2006/main">
            <a:ext uri="{FF2B5EF4-FFF2-40B4-BE49-F238E27FC236}">
              <a16:creationId xmlns:a16="http://schemas.microsoft.com/office/drawing/2014/main" id="{FAFE3F9B-C2B5-A050-2E09-5F1B6EB69C25}"/>
            </a:ext>
          </a:extLst>
        </cdr:cNvPr>
        <cdr:cNvSpPr txBox="1"/>
      </cdr:nvSpPr>
      <cdr:spPr>
        <a:xfrm xmlns:a="http://schemas.openxmlformats.org/drawingml/2006/main">
          <a:off x="2040050" y="2257429"/>
          <a:ext cx="452429" cy="2285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100" b="1" dirty="0">
              <a:solidFill>
                <a:schemeClr val="bg1"/>
              </a:solidFill>
            </a:rPr>
            <a:t>56 %</a:t>
          </a:r>
          <a:r>
            <a:rPr lang="fr-FR" sz="1100" dirty="0"/>
            <a:t> </a:t>
          </a:r>
        </a:p>
      </cdr:txBody>
    </cdr:sp>
  </cdr:relSizeAnchor>
  <cdr:relSizeAnchor xmlns:cdr="http://schemas.openxmlformats.org/drawingml/2006/chartDrawing">
    <cdr:from>
      <cdr:x>0.36691</cdr:x>
      <cdr:y>0.21159</cdr:y>
    </cdr:from>
    <cdr:to>
      <cdr:x>0.4778</cdr:x>
      <cdr:y>0.2751</cdr:y>
    </cdr:to>
    <cdr:sp macro="" textlink="">
      <cdr:nvSpPr>
        <cdr:cNvPr id="5" name="ZoneTexte 4">
          <a:extLst xmlns:a="http://schemas.openxmlformats.org/drawingml/2006/main">
            <a:ext uri="{FF2B5EF4-FFF2-40B4-BE49-F238E27FC236}">
              <a16:creationId xmlns:a16="http://schemas.microsoft.com/office/drawing/2014/main" id="{EAF9B08A-C253-AB44-D862-45562BC9811A}"/>
            </a:ext>
          </a:extLst>
        </cdr:cNvPr>
        <cdr:cNvSpPr txBox="1"/>
      </cdr:nvSpPr>
      <cdr:spPr>
        <a:xfrm xmlns:a="http://schemas.openxmlformats.org/drawingml/2006/main">
          <a:off x="1914019" y="745957"/>
          <a:ext cx="578460" cy="223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1" dirty="0">
              <a:solidFill>
                <a:schemeClr val="bg1"/>
              </a:solidFill>
            </a:rPr>
            <a:t>44 %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2260988B-DAED-43E5-8438-A02D97CD78B3}" type="datetime1">
              <a:rPr lang="fr-FR" smtClean="0"/>
              <a:t>04/07/2024</a:t>
            </a:fld>
            <a:endParaRPr lang="fr-FR" dirty="0"/>
          </a:p>
        </p:txBody>
      </p:sp>
      <p:sp>
        <p:nvSpPr>
          <p:cNvPr id="4" name="Espace réservé du pied de page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BBEB6193-5AA7-489B-8575-00593FC261DE}" type="slidenum">
              <a:rPr lang="fr-FR" smtClean="0"/>
              <a:t>‹N°›</a:t>
            </a:fld>
            <a:endParaRPr lang="fr-FR"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C9096735-DD60-4489-83AC-578717F91D76}" type="datetime1">
              <a:rPr lang="fr-FR" smtClean="0"/>
              <a:t>04/07/2024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10895658-EA1F-4910-80AB-4DA76E167475}" type="slidenum">
              <a:rPr lang="fr-FR" smtClean="0"/>
              <a:t>‹N°›</a:t>
            </a:fld>
            <a:endParaRPr lang="fr-FR"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10895658-EA1F-4910-80AB-4DA76E167475}" type="slidenum">
              <a:rPr lang="fr-FR" smtClean="0"/>
              <a:t>1</a:t>
            </a:fld>
            <a:endParaRPr lang="fr-FR"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29</a:t>
            </a:fld>
            <a:endParaRPr lang="fr-FR" dirty="0"/>
          </a:p>
        </p:txBody>
      </p:sp>
    </p:spTree>
    <p:extLst>
      <p:ext uri="{BB962C8B-B14F-4D97-AF65-F5344CB8AC3E}">
        <p14:creationId xmlns:p14="http://schemas.microsoft.com/office/powerpoint/2010/main" val="814458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10895658-EA1F-4910-80AB-4DA76E167475}" type="slidenum">
              <a:rPr lang="fr-FR" smtClean="0"/>
              <a:t>30</a:t>
            </a:fld>
            <a:endParaRPr lang="fr-FR" dirty="0"/>
          </a:p>
        </p:txBody>
      </p:sp>
    </p:spTree>
    <p:extLst>
      <p:ext uri="{BB962C8B-B14F-4D97-AF65-F5344CB8AC3E}">
        <p14:creationId xmlns:p14="http://schemas.microsoft.com/office/powerpoint/2010/main" val="358271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31</a:t>
            </a:fld>
            <a:endParaRPr lang="fr-FR" dirty="0"/>
          </a:p>
        </p:txBody>
      </p:sp>
    </p:spTree>
    <p:extLst>
      <p:ext uri="{BB962C8B-B14F-4D97-AF65-F5344CB8AC3E}">
        <p14:creationId xmlns:p14="http://schemas.microsoft.com/office/powerpoint/2010/main" val="252492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10895658-EA1F-4910-80AB-4DA76E167475}" type="slidenum">
              <a:rPr lang="fr-FR" smtClean="0"/>
              <a:t>34</a:t>
            </a:fld>
            <a:endParaRPr lang="fr-FR" dirty="0"/>
          </a:p>
        </p:txBody>
      </p:sp>
    </p:spTree>
    <p:extLst>
      <p:ext uri="{BB962C8B-B14F-4D97-AF65-F5344CB8AC3E}">
        <p14:creationId xmlns:p14="http://schemas.microsoft.com/office/powerpoint/2010/main" val="3505596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39</a:t>
            </a:fld>
            <a:endParaRPr lang="fr-FR" dirty="0"/>
          </a:p>
        </p:txBody>
      </p:sp>
    </p:spTree>
    <p:extLst>
      <p:ext uri="{BB962C8B-B14F-4D97-AF65-F5344CB8AC3E}">
        <p14:creationId xmlns:p14="http://schemas.microsoft.com/office/powerpoint/2010/main" val="260166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10895658-EA1F-4910-80AB-4DA76E167475}" type="slidenum">
              <a:rPr lang="fr-FR" smtClean="0"/>
              <a:t>40</a:t>
            </a:fld>
            <a:endParaRPr lang="fr-FR" dirty="0"/>
          </a:p>
        </p:txBody>
      </p:sp>
    </p:spTree>
    <p:extLst>
      <p:ext uri="{BB962C8B-B14F-4D97-AF65-F5344CB8AC3E}">
        <p14:creationId xmlns:p14="http://schemas.microsoft.com/office/powerpoint/2010/main" val="532191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41</a:t>
            </a:fld>
            <a:endParaRPr lang="fr-FR" dirty="0"/>
          </a:p>
        </p:txBody>
      </p:sp>
    </p:spTree>
    <p:extLst>
      <p:ext uri="{BB962C8B-B14F-4D97-AF65-F5344CB8AC3E}">
        <p14:creationId xmlns:p14="http://schemas.microsoft.com/office/powerpoint/2010/main" val="1639071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10895658-EA1F-4910-80AB-4DA76E167475}" type="slidenum">
              <a:rPr lang="fr-FR" smtClean="0"/>
              <a:t>46</a:t>
            </a:fld>
            <a:endParaRPr lang="fr-FR" dirty="0"/>
          </a:p>
        </p:txBody>
      </p:sp>
    </p:spTree>
    <p:extLst>
      <p:ext uri="{BB962C8B-B14F-4D97-AF65-F5344CB8AC3E}">
        <p14:creationId xmlns:p14="http://schemas.microsoft.com/office/powerpoint/2010/main" val="149382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47</a:t>
            </a:fld>
            <a:endParaRPr lang="fr-FR" dirty="0"/>
          </a:p>
        </p:txBody>
      </p:sp>
    </p:spTree>
    <p:extLst>
      <p:ext uri="{BB962C8B-B14F-4D97-AF65-F5344CB8AC3E}">
        <p14:creationId xmlns:p14="http://schemas.microsoft.com/office/powerpoint/2010/main" val="3192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3</a:t>
            </a:fld>
            <a:endParaRPr lang="fr-FR" dirty="0"/>
          </a:p>
        </p:txBody>
      </p:sp>
    </p:spTree>
    <p:extLst>
      <p:ext uri="{BB962C8B-B14F-4D97-AF65-F5344CB8AC3E}">
        <p14:creationId xmlns:p14="http://schemas.microsoft.com/office/powerpoint/2010/main" val="256629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10895658-EA1F-4910-80AB-4DA76E167475}" type="slidenum">
              <a:rPr lang="fr-FR" smtClean="0"/>
              <a:t>6</a:t>
            </a:fld>
            <a:endParaRPr lang="fr-FR" dirty="0"/>
          </a:p>
        </p:txBody>
      </p:sp>
    </p:spTree>
    <p:extLst>
      <p:ext uri="{BB962C8B-B14F-4D97-AF65-F5344CB8AC3E}">
        <p14:creationId xmlns:p14="http://schemas.microsoft.com/office/powerpoint/2010/main" val="379418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10895658-EA1F-4910-80AB-4DA76E167475}" type="slidenum">
              <a:rPr lang="fr-FR" smtClean="0"/>
              <a:t>7</a:t>
            </a:fld>
            <a:endParaRPr lang="fr-FR" dirty="0"/>
          </a:p>
        </p:txBody>
      </p:sp>
    </p:spTree>
    <p:extLst>
      <p:ext uri="{BB962C8B-B14F-4D97-AF65-F5344CB8AC3E}">
        <p14:creationId xmlns:p14="http://schemas.microsoft.com/office/powerpoint/2010/main" val="321771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10895658-EA1F-4910-80AB-4DA76E167475}" type="slidenum">
              <a:rPr lang="fr-FR" smtClean="0"/>
              <a:t>10</a:t>
            </a:fld>
            <a:endParaRPr lang="fr-FR" dirty="0"/>
          </a:p>
        </p:txBody>
      </p:sp>
    </p:spTree>
    <p:extLst>
      <p:ext uri="{BB962C8B-B14F-4D97-AF65-F5344CB8AC3E}">
        <p14:creationId xmlns:p14="http://schemas.microsoft.com/office/powerpoint/2010/main" val="283216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17</a:t>
            </a:fld>
            <a:endParaRPr lang="fr-FR" dirty="0"/>
          </a:p>
        </p:txBody>
      </p:sp>
    </p:spTree>
    <p:extLst>
      <p:ext uri="{BB962C8B-B14F-4D97-AF65-F5344CB8AC3E}">
        <p14:creationId xmlns:p14="http://schemas.microsoft.com/office/powerpoint/2010/main" val="84070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10895658-EA1F-4910-80AB-4DA76E167475}" type="slidenum">
              <a:rPr lang="fr-FR" smtClean="0"/>
              <a:t>18</a:t>
            </a:fld>
            <a:endParaRPr lang="fr-FR" dirty="0"/>
          </a:p>
        </p:txBody>
      </p:sp>
    </p:spTree>
    <p:extLst>
      <p:ext uri="{BB962C8B-B14F-4D97-AF65-F5344CB8AC3E}">
        <p14:creationId xmlns:p14="http://schemas.microsoft.com/office/powerpoint/2010/main" val="223096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23</a:t>
            </a:fld>
            <a:endParaRPr lang="fr-FR" dirty="0"/>
          </a:p>
        </p:txBody>
      </p:sp>
    </p:spTree>
    <p:extLst>
      <p:ext uri="{BB962C8B-B14F-4D97-AF65-F5344CB8AC3E}">
        <p14:creationId xmlns:p14="http://schemas.microsoft.com/office/powerpoint/2010/main" val="80443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10895658-EA1F-4910-80AB-4DA76E167475}" type="slidenum">
              <a:rPr lang="fr-FR" smtClean="0"/>
              <a:t>24</a:t>
            </a:fld>
            <a:endParaRPr lang="fr-FR" dirty="0"/>
          </a:p>
        </p:txBody>
      </p:sp>
    </p:spTree>
    <p:extLst>
      <p:ext uri="{BB962C8B-B14F-4D97-AF65-F5344CB8AC3E}">
        <p14:creationId xmlns:p14="http://schemas.microsoft.com/office/powerpoint/2010/main" val="1693675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uniquement">
    <p:bg>
      <p:bgPr>
        <a:solidFill>
          <a:schemeClr val="accent2"/>
        </a:solidFill>
        <a:effectLst/>
      </p:bgPr>
    </p:bg>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nvGrpSpPr>
            <p:cNvPr id="116" name="Groupe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e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e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e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e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e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e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e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297" name="Graphisme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sme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Connecteur droit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rtlCol="0" anchor="ctr"/>
          <a:lstStyle>
            <a:lvl1pPr algn="l">
              <a:defRPr lang="fr-FR" sz="6000" cap="all" baseline="0">
                <a:solidFill>
                  <a:schemeClr val="tx2"/>
                </a:solidFill>
              </a:defRPr>
            </a:lvl1pPr>
          </a:lstStyle>
          <a:p>
            <a:pPr rtl="0"/>
            <a:r>
              <a:rPr lang="fr-FR"/>
              <a:t>Cliquez pour ajouter un titre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 tableau">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rtlCol="0" anchor="t" anchorCtr="0"/>
          <a:lstStyle>
            <a:lvl1pPr>
              <a:defRPr lang="fr-FR" cap="all" baseline="0">
                <a:solidFill>
                  <a:schemeClr val="accent1"/>
                </a:solidFill>
              </a:defRPr>
            </a:lvl1pPr>
          </a:lstStyle>
          <a:p>
            <a:pPr rtl="0"/>
            <a:r>
              <a:rPr lang="fr-FR"/>
              <a:t>CLIQUEZ POUR AJOUTER UN TITRE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5" name="Espace réservé du texte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fr-FR" sz="1800" smtClean="0"/>
            </a:lvl1pPr>
            <a:lvl2pPr>
              <a:spcBef>
                <a:spcPts val="0"/>
              </a:spcBef>
              <a:spcAft>
                <a:spcPts val="1200"/>
              </a:spcAft>
              <a:defRPr lang="fr-FR" sz="1800" smtClean="0"/>
            </a:lvl2pPr>
            <a:lvl3pPr>
              <a:spcBef>
                <a:spcPts val="0"/>
              </a:spcBef>
              <a:spcAft>
                <a:spcPts val="1200"/>
              </a:spcAft>
              <a:defRPr lang="fr-FR" sz="1800" smtClean="0"/>
            </a:lvl3pPr>
            <a:lvl4pPr>
              <a:spcBef>
                <a:spcPts val="0"/>
              </a:spcBef>
              <a:spcAft>
                <a:spcPts val="1200"/>
              </a:spcAft>
              <a:defRPr lang="fr-FR" sz="1800" smtClean="0"/>
            </a:lvl4pPr>
            <a:lvl5pPr>
              <a:spcBef>
                <a:spcPts val="0"/>
              </a:spcBef>
              <a:spcAft>
                <a:spcPts val="1200"/>
              </a:spcAft>
              <a:defRPr lang="fr-FR" sz="1800"/>
            </a:lvl5pPr>
          </a:lstStyle>
          <a:p>
            <a:pPr lvl="0" rtl="0"/>
            <a:r>
              <a:rPr lang="fr-FR"/>
              <a:t>Cliquer pour ajouter du texte </a:t>
            </a:r>
          </a:p>
          <a:p>
            <a:pPr marL="685800" lvl="1" indent="-228600" rtl="0"/>
            <a:r>
              <a:rPr lang="fr-FR"/>
              <a:t>Deuxième niveau</a:t>
            </a:r>
          </a:p>
          <a:p>
            <a:pPr marL="1143000" lvl="2" indent="-228600" rtl="0"/>
            <a:r>
              <a:rPr lang="fr-FR"/>
              <a:t>Troisième niveau</a:t>
            </a:r>
          </a:p>
          <a:p>
            <a:pPr marL="1600200" lvl="3" indent="-228600" rtl="0"/>
            <a:r>
              <a:rPr lang="fr-FR"/>
              <a:t>Quatrième niveau</a:t>
            </a:r>
          </a:p>
          <a:p>
            <a:pPr marL="2057400" lvl="4" indent="-228600" rtl="0"/>
            <a:r>
              <a:rPr lang="fr-FR"/>
              <a:t>Cinquième niveau</a:t>
            </a:r>
          </a:p>
        </p:txBody>
      </p:sp>
      <p:sp>
        <p:nvSpPr>
          <p:cNvPr id="8" name="Espace réservé du tableau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rtlCol="0"/>
          <a:lstStyle>
            <a:lvl1pPr>
              <a:defRPr lang="fr-FR"/>
            </a:lvl1pPr>
          </a:lstStyle>
          <a:p>
            <a:pPr rtl="0"/>
            <a:r>
              <a:rPr lang="fr-FR"/>
              <a:t>Cliquez sur l’icône pour insérer un tableau</a:t>
            </a:r>
          </a:p>
        </p:txBody>
      </p:sp>
      <p:sp>
        <p:nvSpPr>
          <p:cNvPr id="3" name="Espace réservé de la date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rtlCol="0"/>
          <a:lstStyle>
            <a:lvl1pPr>
              <a:defRPr lang="fr-FR">
                <a:solidFill>
                  <a:schemeClr val="tx1"/>
                </a:solidFill>
              </a:defRPr>
            </a:lvl1pPr>
          </a:lstStyle>
          <a:p>
            <a:pPr rtl="0"/>
            <a:fld id="{91731CCF-48A8-4F81-AFEC-9F7A165BD579}" type="datetime1">
              <a:rPr lang="fr-FR" smtClean="0"/>
              <a:t>04/07/2024</a:t>
            </a:fld>
            <a:endParaRPr lang="fr-FR" dirty="0"/>
          </a:p>
        </p:txBody>
      </p:sp>
      <p:sp>
        <p:nvSpPr>
          <p:cNvPr id="4" name="Espace réservé du pied de page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rtlCol="0"/>
          <a:lstStyle>
            <a:lvl1pPr>
              <a:defRPr lang="fr-FR">
                <a:solidFill>
                  <a:schemeClr val="tx1"/>
                </a:solidFill>
              </a:defRPr>
            </a:lvl1p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rtlCol="0"/>
          <a:lstStyle>
            <a:lvl1pPr>
              <a:defRPr lang="fr-FR">
                <a:solidFill>
                  <a:schemeClr val="tx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ntenus 3">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rtlCol="0" anchor="t" anchorCtr="0"/>
          <a:lstStyle>
            <a:lvl1pPr>
              <a:defRPr lang="fr-FR" cap="all" baseline="0">
                <a:solidFill>
                  <a:schemeClr val="tx2"/>
                </a:solidFill>
              </a:defRPr>
            </a:lvl1pPr>
          </a:lstStyle>
          <a:p>
            <a:pPr rtl="0"/>
            <a:r>
              <a:rPr lang="fr-FR"/>
              <a:t>CLIQUEZ POUR AJOUTER UN TITRE</a:t>
            </a:r>
          </a:p>
        </p:txBody>
      </p:sp>
      <p:grpSp>
        <p:nvGrpSpPr>
          <p:cNvPr id="10" name="Groupe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pic>
          <p:nvPicPr>
            <p:cNvPr id="48" name="Graphisme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sme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Espace réservé du contenu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rtlCol="0">
            <a:normAutofit/>
          </a:bodyPr>
          <a:lstStyle>
            <a:lvl1pPr marL="0" indent="0">
              <a:lnSpc>
                <a:spcPct val="100000"/>
              </a:lnSpc>
              <a:spcBef>
                <a:spcPts val="0"/>
              </a:spcBef>
              <a:spcAft>
                <a:spcPts val="600"/>
              </a:spcAft>
              <a:buFont typeface="Arial" panose="020B0604020202020204" pitchFamily="34" charset="0"/>
              <a:buNone/>
              <a:defRPr lang="fr-FR" sz="1800">
                <a:solidFill>
                  <a:schemeClr val="bg1"/>
                </a:solidFill>
              </a:defRPr>
            </a:lvl1pPr>
            <a:lvl2pPr marL="457200">
              <a:lnSpc>
                <a:spcPct val="100000"/>
              </a:lnSpc>
              <a:spcAft>
                <a:spcPts val="600"/>
              </a:spcAft>
              <a:defRPr lang="fr-FR" sz="1800">
                <a:solidFill>
                  <a:schemeClr val="bg1"/>
                </a:solidFill>
              </a:defRPr>
            </a:lvl2pPr>
            <a:lvl3pPr marL="914400">
              <a:lnSpc>
                <a:spcPct val="100000"/>
              </a:lnSpc>
              <a:spcAft>
                <a:spcPts val="600"/>
              </a:spcAft>
              <a:defRPr lang="fr-FR" sz="1800">
                <a:solidFill>
                  <a:schemeClr val="bg1"/>
                </a:solidFill>
              </a:defRPr>
            </a:lvl3pPr>
            <a:lvl4pPr marL="1371600">
              <a:lnSpc>
                <a:spcPct val="100000"/>
              </a:lnSpc>
              <a:spcAft>
                <a:spcPts val="600"/>
              </a:spcAft>
              <a:defRPr lang="fr-FR" sz="1800">
                <a:solidFill>
                  <a:schemeClr val="bg1"/>
                </a:solidFill>
              </a:defRPr>
            </a:lvl4pPr>
            <a:lvl5pPr marL="1828800">
              <a:lnSpc>
                <a:spcPct val="100000"/>
              </a:lnSpc>
              <a:spcAft>
                <a:spcPts val="600"/>
              </a:spcAft>
              <a:defRPr lang="fr-FR" sz="1800">
                <a:solidFill>
                  <a:schemeClr val="bg1"/>
                </a:solidFill>
              </a:defRPr>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u texte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rtlCol="0">
            <a:normAutofit/>
          </a:bodyPr>
          <a:lstStyle>
            <a:lvl1pPr marL="342900" indent="-342900">
              <a:spcAft>
                <a:spcPts val="600"/>
              </a:spcAft>
              <a:buFont typeface="+mj-lt"/>
              <a:buAutoNum type="arabicPeriod"/>
              <a:defRPr lang="fr-FR" sz="1800">
                <a:solidFill>
                  <a:schemeClr val="bg1"/>
                </a:solidFill>
              </a:defRPr>
            </a:lvl1pPr>
            <a:lvl2pPr marL="800100" indent="-342900">
              <a:spcAft>
                <a:spcPts val="600"/>
              </a:spcAft>
              <a:buFont typeface="+mj-lt"/>
              <a:buAutoNum type="alphaLcPeriod"/>
              <a:defRPr lang="fr-FR" sz="1800">
                <a:solidFill>
                  <a:schemeClr val="bg1"/>
                </a:solidFill>
              </a:defRPr>
            </a:lvl2pPr>
            <a:lvl3pPr marL="1257300" indent="-342900">
              <a:spcAft>
                <a:spcPts val="600"/>
              </a:spcAft>
              <a:buFont typeface="+mj-lt"/>
              <a:buAutoNum type="arabicParenR"/>
              <a:defRPr lang="fr-FR" sz="1800">
                <a:solidFill>
                  <a:schemeClr val="bg1"/>
                </a:solidFill>
              </a:defRPr>
            </a:lvl3pPr>
            <a:lvl4pPr marL="1714500" indent="-342900">
              <a:spcAft>
                <a:spcPts val="600"/>
              </a:spcAft>
              <a:buFont typeface="+mj-lt"/>
              <a:buAutoNum type="alphaLcParenR"/>
              <a:defRPr lang="fr-FR" sz="1800">
                <a:solidFill>
                  <a:schemeClr val="bg1"/>
                </a:solidFill>
              </a:defRPr>
            </a:lvl4pPr>
            <a:lvl5pPr marL="2171700" indent="-342900">
              <a:spcAft>
                <a:spcPts val="600"/>
              </a:spcAft>
              <a:buFont typeface="+mj-lt"/>
              <a:buAutoNum type="romanLcPeriod"/>
              <a:defRPr lang="fr-FR" sz="1800">
                <a:solidFill>
                  <a:schemeClr val="bg1"/>
                </a:solidFill>
              </a:defRPr>
            </a:lvl5pPr>
          </a:lstStyle>
          <a:p>
            <a:pPr lvl="0" rtl="0"/>
            <a:r>
              <a:rPr lang="fr-FR"/>
              <a:t>Cliquer pour ajouter du texte </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3" name="Espace réservé de la date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rtlCol="0"/>
          <a:lstStyle>
            <a:lvl1pPr>
              <a:defRPr lang="fr-FR">
                <a:solidFill>
                  <a:schemeClr val="bg1"/>
                </a:solidFill>
              </a:defRPr>
            </a:lvl1pPr>
          </a:lstStyle>
          <a:p>
            <a:pPr rtl="0"/>
            <a:fld id="{DB4C17FE-30B5-499A-9EB6-5257A5DB07DA}" type="datetime1">
              <a:rPr lang="fr-FR" smtClean="0"/>
              <a:t>04/07/2024</a:t>
            </a:fld>
            <a:endParaRPr lang="fr-FR" dirty="0"/>
          </a:p>
        </p:txBody>
      </p:sp>
      <p:sp>
        <p:nvSpPr>
          <p:cNvPr id="64" name="Espace réservé du pied de page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rtlCol="0"/>
          <a:lstStyle>
            <a:lvl1pPr>
              <a:defRPr lang="fr-FR">
                <a:solidFill>
                  <a:schemeClr val="bg1"/>
                </a:solidFill>
              </a:defRPr>
            </a:lvl1pPr>
          </a:lstStyle>
          <a:p>
            <a:pPr rtl="0"/>
            <a:r>
              <a:rPr lang="fr-FR"/>
              <a:t>Titre de la présentation</a:t>
            </a:r>
            <a:endParaRPr lang="fr-FR" dirty="0"/>
          </a:p>
        </p:txBody>
      </p:sp>
      <p:sp>
        <p:nvSpPr>
          <p:cNvPr id="65" name="Espace réservé du numéro de diapositive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au">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rtlCol="0" anchor="t" anchorCtr="0"/>
          <a:lstStyle>
            <a:lvl1pPr>
              <a:defRPr lang="fr-FR" cap="all" baseline="0">
                <a:solidFill>
                  <a:schemeClr val="accent1"/>
                </a:solidFill>
              </a:defRPr>
            </a:lvl1pPr>
          </a:lstStyle>
          <a:p>
            <a:pPr rtl="0"/>
            <a:r>
              <a:rPr lang="fr-FR"/>
              <a:t>CLIQUEZ POUR AJOUTER UN TITRE</a:t>
            </a:r>
          </a:p>
        </p:txBody>
      </p:sp>
      <p:sp>
        <p:nvSpPr>
          <p:cNvPr id="5" name="Espace réservé du tableau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rtlCol="0"/>
          <a:lstStyle>
            <a:lvl1pPr>
              <a:defRPr lang="fr-F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lang="fr-FR"/>
            </a:pPr>
            <a:r>
              <a:rPr lang="fr-FR"/>
              <a:t>Cliquez sur l’icône pour insérer un tableau</a:t>
            </a:r>
          </a:p>
          <a:p>
            <a:pPr rtl="0"/>
            <a:endParaRPr lang="fr-FR"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 name="Espace réservé de la date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rtlCol="0"/>
          <a:lstStyle>
            <a:lvl1pPr>
              <a:defRPr lang="fr-FR">
                <a:solidFill>
                  <a:schemeClr val="tx1"/>
                </a:solidFill>
              </a:defRPr>
            </a:lvl1pPr>
          </a:lstStyle>
          <a:p>
            <a:pPr rtl="0"/>
            <a:fld id="{9DF2B9AA-5015-4A55-BA56-BDA7635453D4}" type="datetime1">
              <a:rPr lang="fr-FR" smtClean="0"/>
              <a:t>04/07/2024</a:t>
            </a:fld>
            <a:endParaRPr lang="fr-FR" dirty="0"/>
          </a:p>
        </p:txBody>
      </p:sp>
      <p:sp>
        <p:nvSpPr>
          <p:cNvPr id="4" name="Espace réservé du pied de page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rtlCol="0"/>
          <a:lstStyle>
            <a:lvl1pPr>
              <a:defRPr lang="fr-FR">
                <a:solidFill>
                  <a:schemeClr val="tx1"/>
                </a:solidFill>
              </a:defRPr>
            </a:lvl1p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rtlCol="0"/>
          <a:lstStyle>
            <a:lvl1pPr>
              <a:defRPr lang="fr-FR">
                <a:solidFill>
                  <a:schemeClr val="tx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u 2">
    <p:bg>
      <p:bgPr>
        <a:solidFill>
          <a:schemeClr val="accent2"/>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nvGrpSpPr>
            <p:cNvPr id="116" name="Groupe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e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e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e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e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e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e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e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297" name="Graphisme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sme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Connecteur droit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rtlCol="0" anchor="b">
            <a:normAutofit/>
          </a:bodyPr>
          <a:lstStyle>
            <a:lvl1pPr algn="l">
              <a:defRPr lang="fr-FR" sz="4400" cap="all" baseline="0">
                <a:solidFill>
                  <a:schemeClr val="tx2"/>
                </a:solidFill>
              </a:defRPr>
            </a:lvl1pPr>
          </a:lstStyle>
          <a:p>
            <a:pPr rtl="0"/>
            <a:r>
              <a:rPr lang="fr-FR"/>
              <a:t>Cliquez pour ajouter un titre</a:t>
            </a:r>
          </a:p>
        </p:txBody>
      </p:sp>
      <p:sp>
        <p:nvSpPr>
          <p:cNvPr id="3" name="Sous-titr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rtlCol="0">
            <a:normAutofit/>
          </a:bodyPr>
          <a:lstStyle>
            <a:lvl1pPr marL="0" indent="0" algn="l">
              <a:lnSpc>
                <a:spcPct val="150000"/>
              </a:lnSpc>
              <a:spcBef>
                <a:spcPts val="0"/>
              </a:spcBef>
              <a:buNone/>
              <a:defRPr lang="fr-FR" sz="1800">
                <a:solidFill>
                  <a:schemeClr val="tx2"/>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3">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rtlCol="0" anchor="b" anchorCtr="0"/>
          <a:lstStyle>
            <a:lvl1pPr>
              <a:defRPr lang="fr-FR" cap="all" baseline="0">
                <a:solidFill>
                  <a:schemeClr val="accent1"/>
                </a:solidFill>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rtlCol="0">
            <a:normAutofit/>
          </a:bodyPr>
          <a:lstStyle>
            <a:lvl1pPr marL="0" indent="0">
              <a:lnSpc>
                <a:spcPct val="150000"/>
              </a:lnSpc>
              <a:spcBef>
                <a:spcPts val="0"/>
              </a:spcBef>
              <a:spcAft>
                <a:spcPts val="0"/>
              </a:spcAft>
              <a:buFont typeface="Arial" panose="020B0604020202020204" pitchFamily="34" charset="0"/>
              <a:buNone/>
              <a:defRPr lang="fr-FR" sz="2400"/>
            </a:lvl1pPr>
            <a:lvl2pPr marL="457200">
              <a:lnSpc>
                <a:spcPts val="2000"/>
              </a:lnSpc>
              <a:defRPr lang="fr-FR" sz="1800"/>
            </a:lvl2pPr>
            <a:lvl3pPr marL="914400">
              <a:lnSpc>
                <a:spcPts val="2000"/>
              </a:lnSpc>
              <a:defRPr lang="fr-FR" sz="1800"/>
            </a:lvl3pPr>
            <a:lvl4pPr marL="1371600">
              <a:lnSpc>
                <a:spcPts val="2000"/>
              </a:lnSpc>
              <a:defRPr lang="fr-FR" sz="1800"/>
            </a:lvl4pPr>
            <a:lvl5pPr marL="1828800">
              <a:lnSpc>
                <a:spcPts val="2000"/>
              </a:lnSpc>
              <a:defRPr lang="fr-FR" sz="18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grpSp>
        <p:nvGrpSpPr>
          <p:cNvPr id="3" name="Groupe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20" name="Image 19" descr="Motif à bandes noir et blanc&#10;&#10;Description générée automatiquement avec un niveau de confiance faibl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sme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4" name="Graphisme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e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e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e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e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e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e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e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e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cxnSp>
          <p:nvCxnSpPr>
            <p:cNvPr id="66" name="Connecteur droit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sp>
        <p:nvSpPr>
          <p:cNvPr id="4" name="Espace réservé du pied de page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rtlCol="0"/>
          <a:lstStyle>
            <a:lvl1pPr>
              <a:defRPr lang="fr-FR">
                <a:solidFill>
                  <a:schemeClr val="tx1"/>
                </a:solidFill>
              </a:defRPr>
            </a:lvl1pPr>
          </a:lstStyle>
          <a:p>
            <a:pPr rtl="0"/>
            <a:r>
              <a:rPr lang="fr-FR"/>
              <a:t>Titre de la présentation</a:t>
            </a:r>
            <a:endParaRPr lang="fr-FR" dirty="0"/>
          </a:p>
        </p:txBody>
      </p:sp>
      <p:sp>
        <p:nvSpPr>
          <p:cNvPr id="5" name="Espace réservé du numéro de diapositive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rtlCol="0"/>
          <a:lstStyle>
            <a:lvl1pPr>
              <a:defRPr lang="fr-FR">
                <a:solidFill>
                  <a:schemeClr val="tx1"/>
                </a:solidFill>
              </a:defRPr>
            </a:lvl1pPr>
          </a:lstStyle>
          <a:p>
            <a:pPr rtl="0"/>
            <a:fld id="{B5CEABB6-07DC-46E8-9B57-56EC44A396E5}" type="slidenum">
              <a:rPr lang="fr-FR" smtClean="0"/>
              <a:pPr/>
              <a:t>‹N°›</a:t>
            </a:fld>
            <a:endParaRPr lang="fr-FR" dirty="0"/>
          </a:p>
        </p:txBody>
      </p:sp>
      <p:sp>
        <p:nvSpPr>
          <p:cNvPr id="6" name="Espace réservé de la date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rtlCol="0"/>
          <a:lstStyle>
            <a:lvl1pPr>
              <a:defRPr lang="fr-FR">
                <a:solidFill>
                  <a:schemeClr val="tx1"/>
                </a:solidFill>
              </a:defRPr>
            </a:lvl1pPr>
          </a:lstStyle>
          <a:p>
            <a:pPr rtl="0"/>
            <a:fld id="{C82C3739-A48D-4D72-8399-3A78E89347AF}" type="datetime1">
              <a:rPr lang="fr-FR" smtClean="0"/>
              <a:t>04/07/2024</a:t>
            </a:fld>
            <a:endParaRPr lang="fr-FR"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image">
    <p:bg>
      <p:bgPr>
        <a:solidFill>
          <a:schemeClr val="accent3"/>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rtlCol="0" anchor="ctr">
            <a:normAutofit/>
          </a:bodyPr>
          <a:lstStyle>
            <a:lvl1pPr algn="l">
              <a:defRPr lang="fr-FR" sz="4800" cap="all" baseline="0">
                <a:solidFill>
                  <a:schemeClr val="tx2"/>
                </a:solidFill>
              </a:defRPr>
            </a:lvl1pPr>
          </a:lstStyle>
          <a:p>
            <a:pPr rtl="0"/>
            <a:r>
              <a:rPr lang="fr-FR"/>
              <a:t>Cliquez pour ajouter un titre</a:t>
            </a:r>
          </a:p>
        </p:txBody>
      </p:sp>
      <p:sp>
        <p:nvSpPr>
          <p:cNvPr id="63" name="Espace réservé d’image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rtlCol="0">
            <a:noAutofit/>
          </a:bodyPr>
          <a:lstStyle>
            <a:lvl1pPr algn="ctr">
              <a:defRPr lang="fr-FR" sz="2000">
                <a:solidFill>
                  <a:schemeClr val="bg1"/>
                </a:solidFill>
              </a:defRPr>
            </a:lvl1pPr>
          </a:lstStyle>
          <a:p>
            <a:pPr rtl="0"/>
            <a:r>
              <a:rPr lang="fr-FR"/>
              <a:t>Cliquez sur l’icône pour insérer une image</a:t>
            </a:r>
          </a:p>
        </p:txBody>
      </p:sp>
      <p:grpSp>
        <p:nvGrpSpPr>
          <p:cNvPr id="4" name="Groupe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Graphisme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Motif à bandes noires et blanches&#10;&#10;Description générée automatiquement avec un niveau de confiance faibl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sous-titre + image ">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rtlCol="0" anchor="b">
            <a:normAutofit/>
          </a:bodyPr>
          <a:lstStyle>
            <a:lvl1pPr algn="l">
              <a:defRPr lang="fr-FR" sz="4800" cap="all" baseline="0">
                <a:solidFill>
                  <a:schemeClr val="tx2"/>
                </a:solidFill>
              </a:defRPr>
            </a:lvl1pPr>
          </a:lstStyle>
          <a:p>
            <a:pPr rtl="0"/>
            <a:r>
              <a:rPr lang="fr-FR"/>
              <a:t>Cliquez pour ajouter un titre</a:t>
            </a:r>
          </a:p>
        </p:txBody>
      </p:sp>
      <p:sp>
        <p:nvSpPr>
          <p:cNvPr id="3" name="Sous-titr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rtlCol="0">
            <a:normAutofit/>
          </a:bodyPr>
          <a:lstStyle>
            <a:lvl1pPr marL="0" indent="0" algn="l">
              <a:lnSpc>
                <a:spcPct val="150000"/>
              </a:lnSpc>
              <a:spcBef>
                <a:spcPts val="0"/>
              </a:spcBef>
              <a:buNone/>
              <a:defRPr lang="fr-FR" sz="2400">
                <a:solidFill>
                  <a:schemeClr val="tx2"/>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grpSp>
        <p:nvGrpSpPr>
          <p:cNvPr id="4" name="Groupe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Graphisme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e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e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e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e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e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e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e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e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grpSp>
      <p:sp>
        <p:nvSpPr>
          <p:cNvPr id="63" name="Espace réservé d’image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rtlCol="0">
            <a:noAutofit/>
          </a:bodyPr>
          <a:lstStyle>
            <a:lvl1pPr marL="0" indent="0" algn="ctr">
              <a:buNone/>
              <a:defRPr lang="fr-FR" sz="2000">
                <a:solidFill>
                  <a:schemeClr val="bg1"/>
                </a:solidFill>
              </a:defRPr>
            </a:lvl1pPr>
          </a:lstStyle>
          <a:p>
            <a:pPr rtl="0"/>
            <a:r>
              <a:rPr lang="fr-FR"/>
              <a:t>Cliquez sur l’icône pour insérer une image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1">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rtlCol="0" anchor="t" anchorCtr="0"/>
          <a:lstStyle>
            <a:lvl1pPr>
              <a:defRPr lang="fr-FR" cap="all" baseline="0">
                <a:solidFill>
                  <a:schemeClr val="tx2"/>
                </a:solidFill>
              </a:defRPr>
            </a:lvl1pPr>
          </a:lstStyle>
          <a:p>
            <a:pPr rtl="0"/>
            <a:r>
              <a:rPr lang="fr-FR"/>
              <a:t>CLIQUEZ POUR AJOUTER UN TITRE</a:t>
            </a:r>
          </a:p>
        </p:txBody>
      </p:sp>
      <p:grpSp>
        <p:nvGrpSpPr>
          <p:cNvPr id="3" name="Groupe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Graphisme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5" name="Image 34" descr="Motif à bandes noir et blanc&#10;&#10;Description générée automatiquement avec un niveau de confiance faibl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sme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8" name="Graphisme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e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e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e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e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e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e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e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e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cxnSp>
          <p:nvCxnSpPr>
            <p:cNvPr id="63" name="Connecteur droit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sp>
        <p:nvSpPr>
          <p:cNvPr id="67" name="Espace réservé de la date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rtlCol="0"/>
          <a:lstStyle>
            <a:lvl1pPr>
              <a:defRPr lang="fr-FR">
                <a:solidFill>
                  <a:schemeClr val="bg1"/>
                </a:solidFill>
              </a:defRPr>
            </a:lvl1pPr>
          </a:lstStyle>
          <a:p>
            <a:pPr rtl="0"/>
            <a:fld id="{9C450D9F-4F50-4B61-ACBA-9BB53B857D6A}" type="datetime1">
              <a:rPr lang="fr-FR" smtClean="0"/>
              <a:t>04/07/2024</a:t>
            </a:fld>
            <a:endParaRPr lang="fr-FR" dirty="0"/>
          </a:p>
        </p:txBody>
      </p:sp>
      <p:sp>
        <p:nvSpPr>
          <p:cNvPr id="68" name="Espace réservé du pied de page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rtlCol="0"/>
          <a:lstStyle>
            <a:lvl1pPr>
              <a:defRPr lang="fr-FR">
                <a:solidFill>
                  <a:schemeClr val="bg1"/>
                </a:solidFill>
              </a:defRPr>
            </a:lvl1pPr>
          </a:lstStyle>
          <a:p>
            <a:pPr rtl="0"/>
            <a:r>
              <a:rPr lang="fr-FR"/>
              <a:t>Titre de la présentation</a:t>
            </a:r>
            <a:endParaRPr lang="fr-FR" dirty="0"/>
          </a:p>
        </p:txBody>
      </p:sp>
      <p:sp>
        <p:nvSpPr>
          <p:cNvPr id="69" name="Espace réservé du numéro de diapositive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
        <p:nvSpPr>
          <p:cNvPr id="4" name="Espace réservé du contenu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rtlCol="0">
            <a:normAutofit/>
          </a:bodyPr>
          <a:lstStyle>
            <a:lvl1pPr marL="0" indent="0">
              <a:lnSpc>
                <a:spcPts val="2000"/>
              </a:lnSpc>
              <a:buFont typeface="Arial" panose="020B0604020202020204" pitchFamily="34" charset="0"/>
              <a:buNone/>
              <a:defRPr lang="fr-FR" sz="1800">
                <a:solidFill>
                  <a:schemeClr val="bg1"/>
                </a:solidFill>
              </a:defRPr>
            </a:lvl1pPr>
            <a:lvl2pPr marL="457200">
              <a:lnSpc>
                <a:spcPts val="2000"/>
              </a:lnSpc>
              <a:defRPr lang="fr-FR" sz="1800">
                <a:solidFill>
                  <a:schemeClr val="bg1"/>
                </a:solidFill>
              </a:defRPr>
            </a:lvl2pPr>
            <a:lvl3pPr marL="914400">
              <a:lnSpc>
                <a:spcPts val="2000"/>
              </a:lnSpc>
              <a:defRPr lang="fr-FR" sz="1800">
                <a:solidFill>
                  <a:schemeClr val="bg1"/>
                </a:solidFill>
              </a:defRPr>
            </a:lvl3pPr>
            <a:lvl4pPr marL="1371600">
              <a:lnSpc>
                <a:spcPts val="2000"/>
              </a:lnSpc>
              <a:defRPr lang="fr-FR" sz="1800">
                <a:solidFill>
                  <a:schemeClr val="bg1"/>
                </a:solidFill>
              </a:defRPr>
            </a:lvl4pPr>
            <a:lvl5pPr marL="1828800">
              <a:lnSpc>
                <a:spcPts val="2000"/>
              </a:lnSpc>
              <a:defRPr lang="fr-FR" sz="1800">
                <a:solidFill>
                  <a:schemeClr val="bg1"/>
                </a:solidFill>
              </a:defRPr>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sous-titre">
    <p:bg>
      <p:bgPr>
        <a:solidFill>
          <a:schemeClr val="accent3"/>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28" name="Graphisme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Graphisme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sme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73" name="Graphisme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Image 34" descr="Motif à bandes noir et blanc&#10;&#10;Description générée automatiquement avec un niveau de confiance faibl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e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e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e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e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e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e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e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e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77" name="Connecteur droit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rtlCol="0" anchor="b">
            <a:normAutofit/>
          </a:bodyPr>
          <a:lstStyle>
            <a:lvl1pPr algn="l">
              <a:defRPr lang="fr-FR" sz="4800" cap="all" baseline="0">
                <a:solidFill>
                  <a:schemeClr val="tx2"/>
                </a:solidFill>
              </a:defRPr>
            </a:lvl1pPr>
          </a:lstStyle>
          <a:p>
            <a:pPr rtl="0"/>
            <a:r>
              <a:rPr lang="fr-FR"/>
              <a:t>Cliquez sur AJOUTER UN TITRE</a:t>
            </a:r>
          </a:p>
        </p:txBody>
      </p:sp>
      <p:sp>
        <p:nvSpPr>
          <p:cNvPr id="3" name="Sous-titr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rtlCol="0">
            <a:normAutofit/>
          </a:bodyPr>
          <a:lstStyle>
            <a:lvl1pPr marL="0" indent="0" algn="l">
              <a:lnSpc>
                <a:spcPct val="150000"/>
              </a:lnSpc>
              <a:spcBef>
                <a:spcPts val="0"/>
              </a:spcBef>
              <a:buNone/>
              <a:defRPr lang="fr-FR" sz="2400">
                <a:solidFill>
                  <a:schemeClr val="tx2"/>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sp>
        <p:nvSpPr>
          <p:cNvPr id="192" name="Espace réservé de la date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rtlCol="0"/>
          <a:lstStyle>
            <a:lvl1pPr>
              <a:defRPr lang="fr-FR">
                <a:solidFill>
                  <a:schemeClr val="bg1"/>
                </a:solidFill>
              </a:defRPr>
            </a:lvl1pPr>
          </a:lstStyle>
          <a:p>
            <a:pPr rtl="0"/>
            <a:fld id="{7DA043FB-7B03-4877-93EF-AE18CFEB6897}" type="datetime1">
              <a:rPr lang="fr-FR" smtClean="0"/>
              <a:t>04/07/2024</a:t>
            </a:fld>
            <a:endParaRPr lang="fr-FR" dirty="0"/>
          </a:p>
        </p:txBody>
      </p:sp>
      <p:sp>
        <p:nvSpPr>
          <p:cNvPr id="193" name="Espace réservé du pied de page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rtlCol="0"/>
          <a:lstStyle>
            <a:lvl1pPr>
              <a:defRPr lang="fr-FR">
                <a:solidFill>
                  <a:schemeClr val="bg1"/>
                </a:solidFill>
              </a:defRPr>
            </a:lvl1pPr>
          </a:lstStyle>
          <a:p>
            <a:pPr rtl="0"/>
            <a:r>
              <a:rPr lang="fr-FR"/>
              <a:t>Titre de la présentation</a:t>
            </a:r>
            <a:endParaRPr lang="fr-FR" dirty="0"/>
          </a:p>
        </p:txBody>
      </p:sp>
      <p:sp>
        <p:nvSpPr>
          <p:cNvPr id="194" name="Espace réservé du numéro de diapositive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1">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rtlCol="0" anchor="t" anchorCtr="0"/>
          <a:lstStyle>
            <a:lvl1pPr>
              <a:defRPr lang="fr-FR" cap="all" baseline="0">
                <a:solidFill>
                  <a:schemeClr val="accent1"/>
                </a:solidFill>
              </a:defRPr>
            </a:lvl1pPr>
          </a:lstStyle>
          <a:p>
            <a:pPr rtl="0"/>
            <a:r>
              <a:rPr lang="fr-FR"/>
              <a:t>CLIQUEZ POUR AJOUTER UN TITRE</a:t>
            </a:r>
          </a:p>
        </p:txBody>
      </p:sp>
      <p:grpSp>
        <p:nvGrpSpPr>
          <p:cNvPr id="5" name="Groupe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2" name="Image 11" descr="Motif à bandes noir et blanc&#10;&#10;Description générée automatiquement avec un niveau de confiance faibl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26" name="Graphisme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pic>
          <p:nvPicPr>
            <p:cNvPr id="31" name="Graphisme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Espace réservé de la date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rtlCol="0"/>
          <a:lstStyle>
            <a:lvl1pPr>
              <a:defRPr lang="fr-FR">
                <a:solidFill>
                  <a:schemeClr val="tx1">
                    <a:lumMod val="75000"/>
                    <a:lumOff val="25000"/>
                  </a:schemeClr>
                </a:solidFill>
              </a:defRPr>
            </a:lvl1pPr>
          </a:lstStyle>
          <a:p>
            <a:pPr rtl="0"/>
            <a:fld id="{B30FEAF1-E3C9-42F3-A01E-3018B9694D87}" type="datetime1">
              <a:rPr lang="fr-FR" smtClean="0"/>
              <a:t>04/07/2024</a:t>
            </a:fld>
            <a:endParaRPr lang="fr-FR" dirty="0"/>
          </a:p>
        </p:txBody>
      </p:sp>
      <p:sp>
        <p:nvSpPr>
          <p:cNvPr id="33" name="Espace réservé du pied de page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rtlCol="0"/>
          <a:lstStyle>
            <a:lvl1pPr>
              <a:defRPr lang="fr-FR">
                <a:solidFill>
                  <a:schemeClr val="tx1">
                    <a:lumMod val="75000"/>
                    <a:lumOff val="25000"/>
                  </a:schemeClr>
                </a:solidFill>
              </a:defRPr>
            </a:lvl1pPr>
          </a:lstStyle>
          <a:p>
            <a:pPr rtl="0"/>
            <a:r>
              <a:rPr lang="fr-FR"/>
              <a:t>Titre de la présentation</a:t>
            </a:r>
            <a:endParaRPr lang="fr-FR" dirty="0"/>
          </a:p>
        </p:txBody>
      </p:sp>
      <p:sp>
        <p:nvSpPr>
          <p:cNvPr id="34" name="Espace réservé du numéro de diapositive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
        <p:nvSpPr>
          <p:cNvPr id="6" name="Espace réservé du contenu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rtlCol="0">
            <a:normAutofit/>
          </a:bodyPr>
          <a:lstStyle>
            <a:lvl1pPr marL="0" indent="0">
              <a:lnSpc>
                <a:spcPts val="2000"/>
              </a:lnSpc>
              <a:buFont typeface="Arial" panose="020B0604020202020204" pitchFamily="34" charset="0"/>
              <a:buNone/>
              <a:defRPr lang="fr-FR" sz="1800"/>
            </a:lvl1pPr>
            <a:lvl2pPr marL="457200">
              <a:lnSpc>
                <a:spcPts val="2000"/>
              </a:lnSpc>
              <a:defRPr lang="fr-FR" sz="1800"/>
            </a:lvl2pPr>
            <a:lvl3pPr marL="914400">
              <a:lnSpc>
                <a:spcPts val="2000"/>
              </a:lnSpc>
              <a:defRPr lang="fr-FR" sz="1800"/>
            </a:lvl3pPr>
            <a:lvl4pPr marL="1371600">
              <a:lnSpc>
                <a:spcPts val="2000"/>
              </a:lnSpc>
              <a:defRPr lang="fr-FR" sz="1800"/>
            </a:lvl4pPr>
            <a:lvl5pPr marL="1828800">
              <a:lnSpc>
                <a:spcPts val="2000"/>
              </a:lnSpc>
              <a:defRPr lang="fr-FR" sz="18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u contenu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rtlCol="0">
            <a:normAutofit/>
          </a:bodyPr>
          <a:lstStyle>
            <a:lvl1pPr marL="0" indent="0">
              <a:lnSpc>
                <a:spcPts val="2000"/>
              </a:lnSpc>
              <a:buFont typeface="Arial" panose="020B0604020202020204" pitchFamily="34" charset="0"/>
              <a:buNone/>
              <a:defRPr lang="fr-FR" sz="1800"/>
            </a:lvl1pPr>
            <a:lvl2pPr marL="457200">
              <a:lnSpc>
                <a:spcPts val="2000"/>
              </a:lnSpc>
              <a:defRPr lang="fr-FR" sz="1800"/>
            </a:lvl2pPr>
            <a:lvl3pPr marL="914400">
              <a:lnSpc>
                <a:spcPts val="2000"/>
              </a:lnSpc>
              <a:defRPr lang="fr-FR" sz="1800"/>
            </a:lvl3pPr>
            <a:lvl4pPr marL="1371600">
              <a:lnSpc>
                <a:spcPts val="2000"/>
              </a:lnSpc>
              <a:defRPr lang="fr-FR" sz="1800"/>
            </a:lvl4pPr>
            <a:lvl5pPr marL="1828800">
              <a:lnSpc>
                <a:spcPts val="2000"/>
              </a:lnSpc>
              <a:defRPr lang="fr-FR" sz="18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contenus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sme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9" name="Graphisme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2" name="Graphique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sme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e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grpSp>
      <p:sp>
        <p:nvSpPr>
          <p:cNvPr id="101" name="Forme libre : Form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3" name="Forme libre : Form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4" name="Titr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rtlCol="0" anchor="t" anchorCtr="0"/>
          <a:lstStyle>
            <a:lvl1pPr>
              <a:defRPr lang="fr-FR" cap="all" baseline="0">
                <a:solidFill>
                  <a:schemeClr val="accent1"/>
                </a:solidFill>
              </a:defRPr>
            </a:lvl1pPr>
          </a:lstStyle>
          <a:p>
            <a:pPr rtl="0"/>
            <a:r>
              <a:rPr lang="fr-FR"/>
              <a:t>CLIQUEZ POUR AJOUTER UN TITRE</a:t>
            </a:r>
          </a:p>
        </p:txBody>
      </p:sp>
      <p:sp>
        <p:nvSpPr>
          <p:cNvPr id="10" name="Espace réservé du contenu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rtlCol="0">
            <a:normAutofit/>
          </a:bodyPr>
          <a:lstStyle>
            <a:lvl1pPr marL="285750" indent="-285750">
              <a:lnSpc>
                <a:spcPts val="2000"/>
              </a:lnSpc>
              <a:buFont typeface="Arial" panose="020B0604020202020204" pitchFamily="34" charset="0"/>
              <a:buChar char="•"/>
              <a:defRPr lang="fr-FR" sz="1800"/>
            </a:lvl1pPr>
            <a:lvl2pPr>
              <a:lnSpc>
                <a:spcPts val="2000"/>
              </a:lnSpc>
              <a:defRPr lang="fr-FR" sz="1800"/>
            </a:lvl2pPr>
            <a:lvl3pPr>
              <a:lnSpc>
                <a:spcPts val="2000"/>
              </a:lnSpc>
              <a:defRPr lang="fr-FR" sz="1800"/>
            </a:lvl3pPr>
            <a:lvl4pPr>
              <a:lnSpc>
                <a:spcPts val="2000"/>
              </a:lnSpc>
              <a:defRPr lang="fr-FR" sz="1800"/>
            </a:lvl4pPr>
            <a:lvl5pPr>
              <a:lnSpc>
                <a:spcPts val="2000"/>
              </a:lnSpc>
              <a:defRPr lang="fr-FR" sz="1800"/>
            </a:lvl5pPr>
          </a:lstStyle>
          <a:p>
            <a:pPr lvl="0" rtl="0"/>
            <a:r>
              <a:rPr lang="fr-FR"/>
              <a:t>Cliquer pour ajouter du contenu</a:t>
            </a:r>
          </a:p>
          <a:p>
            <a:pPr lvl="1" rtl="0"/>
            <a:r>
              <a:rPr lang="fr-FR"/>
              <a:t>Deuxième niveau</a:t>
            </a:r>
          </a:p>
          <a:p>
            <a:pPr lvl="2" rtl="0"/>
            <a:r>
              <a:rPr lang="fr-FR"/>
              <a:t>Troisième niveau</a:t>
            </a:r>
          </a:p>
        </p:txBody>
      </p:sp>
      <p:sp>
        <p:nvSpPr>
          <p:cNvPr id="6" name="Espace réservé du contenu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rtlCol="0">
            <a:normAutofit/>
          </a:bodyPr>
          <a:lstStyle>
            <a:lvl1pPr marL="0" indent="0">
              <a:lnSpc>
                <a:spcPts val="2000"/>
              </a:lnSpc>
              <a:buNone/>
              <a:defRPr lang="fr-FR" sz="1800"/>
            </a:lvl1pPr>
            <a:lvl2pPr marL="457200">
              <a:lnSpc>
                <a:spcPts val="2000"/>
              </a:lnSpc>
              <a:defRPr lang="fr-FR" sz="1800"/>
            </a:lvl2pPr>
            <a:lvl3pPr marL="914400">
              <a:lnSpc>
                <a:spcPts val="2000"/>
              </a:lnSpc>
              <a:defRPr lang="fr-FR" sz="1800"/>
            </a:lvl3pPr>
            <a:lvl4pPr marL="1371600">
              <a:lnSpc>
                <a:spcPts val="2000"/>
              </a:lnSpc>
              <a:defRPr lang="fr-FR" sz="1800"/>
            </a:lvl4pPr>
            <a:lvl5pPr marL="1828800">
              <a:lnSpc>
                <a:spcPts val="2000"/>
              </a:lnSpc>
              <a:defRPr lang="fr-FR" sz="18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09" name="Espace réservé de la date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rtlCol="0"/>
          <a:lstStyle>
            <a:lvl1pPr>
              <a:defRPr lang="fr-FR">
                <a:solidFill>
                  <a:schemeClr val="tx1">
                    <a:lumMod val="75000"/>
                    <a:lumOff val="25000"/>
                  </a:schemeClr>
                </a:solidFill>
              </a:defRPr>
            </a:lvl1pPr>
          </a:lstStyle>
          <a:p>
            <a:pPr rtl="0"/>
            <a:fld id="{030F9B10-9921-4525-AB72-AC158EA52A87}" type="datetime1">
              <a:rPr lang="fr-FR" smtClean="0"/>
              <a:t>04/07/2024</a:t>
            </a:fld>
            <a:endParaRPr lang="fr-FR" dirty="0"/>
          </a:p>
        </p:txBody>
      </p:sp>
      <p:sp>
        <p:nvSpPr>
          <p:cNvPr id="210" name="Espace réservé du pied de page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rtlCol="0"/>
          <a:lstStyle>
            <a:lvl1pPr>
              <a:defRPr lang="fr-FR">
                <a:solidFill>
                  <a:schemeClr val="tx1">
                    <a:lumMod val="75000"/>
                    <a:lumOff val="25000"/>
                  </a:schemeClr>
                </a:solidFill>
              </a:defRPr>
            </a:lvl1pPr>
          </a:lstStyle>
          <a:p>
            <a:pPr rtl="0"/>
            <a:r>
              <a:rPr lang="fr-FR"/>
              <a:t>Titre de la présentation</a:t>
            </a:r>
            <a:endParaRPr lang="fr-FR" dirty="0"/>
          </a:p>
        </p:txBody>
      </p:sp>
      <p:sp>
        <p:nvSpPr>
          <p:cNvPr id="211" name="Espace réservé du numéro de diapositive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rtlCol="0"/>
          <a:lstStyle>
            <a:lvl1pPr>
              <a:defRPr lang="fr-FR">
                <a:solidFill>
                  <a:schemeClr val="tx1">
                    <a:lumMod val="75000"/>
                    <a:lumOff val="25000"/>
                  </a:schemeClr>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 image">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rtlCol="0" anchor="t" anchorCtr="0"/>
          <a:lstStyle>
            <a:lvl1pPr>
              <a:defRPr lang="fr-FR" cap="all" baseline="0">
                <a:solidFill>
                  <a:schemeClr val="tx2"/>
                </a:solidFill>
              </a:defRPr>
            </a:lvl1pPr>
          </a:lstStyle>
          <a:p>
            <a:pPr rtl="0"/>
            <a:r>
              <a:rPr lang="fr-FR"/>
              <a:t>CLIQUEZ POUR AJOUTER UN TITRE</a:t>
            </a:r>
          </a:p>
        </p:txBody>
      </p:sp>
      <p:sp>
        <p:nvSpPr>
          <p:cNvPr id="27" name="Espace réservé d’image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rtlCol="0">
            <a:noAutofit/>
          </a:bodyPr>
          <a:lstStyle>
            <a:lvl1pPr marL="0" indent="0" algn="l">
              <a:buNone/>
              <a:defRPr lang="fr-FR" sz="2000">
                <a:solidFill>
                  <a:schemeClr val="bg1"/>
                </a:solidFill>
              </a:defRPr>
            </a:lvl1pPr>
          </a:lstStyle>
          <a:p>
            <a:pPr rtl="0"/>
            <a:r>
              <a:rPr lang="fr-FR"/>
              <a:t>Cliquez sur l’icône pour insérer une image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5" name="Imag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Espace réservé du contenu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rtlCol="0">
            <a:normAutofit/>
          </a:bodyPr>
          <a:lstStyle>
            <a:lvl1pPr marL="285750" indent="-285750">
              <a:lnSpc>
                <a:spcPts val="2000"/>
              </a:lnSpc>
              <a:buFont typeface="Arial" panose="020B0604020202020204" pitchFamily="34" charset="0"/>
              <a:buChar char="•"/>
              <a:defRPr lang="fr-FR" sz="1800">
                <a:solidFill>
                  <a:schemeClr val="tx2"/>
                </a:solidFill>
              </a:defRPr>
            </a:lvl1pPr>
            <a:lvl2pPr marL="685800">
              <a:lnSpc>
                <a:spcPts val="2000"/>
              </a:lnSpc>
              <a:defRPr lang="fr-FR" sz="1800">
                <a:solidFill>
                  <a:schemeClr val="tx2"/>
                </a:solidFill>
              </a:defRPr>
            </a:lvl2pPr>
            <a:lvl3pPr marL="1143000">
              <a:lnSpc>
                <a:spcPts val="2000"/>
              </a:lnSpc>
              <a:defRPr lang="fr-FR" sz="1800">
                <a:solidFill>
                  <a:schemeClr val="tx2"/>
                </a:solidFill>
              </a:defRPr>
            </a:lvl3pPr>
            <a:lvl4pPr marL="1600200">
              <a:lnSpc>
                <a:spcPts val="2000"/>
              </a:lnSpc>
              <a:defRPr lang="fr-FR" sz="1800">
                <a:solidFill>
                  <a:schemeClr val="tx2"/>
                </a:solidFill>
              </a:defRPr>
            </a:lvl4pPr>
            <a:lvl5pPr marL="2057400">
              <a:lnSpc>
                <a:spcPts val="2000"/>
              </a:lnSpc>
              <a:defRPr lang="fr-FR" sz="1800">
                <a:solidFill>
                  <a:schemeClr val="tx2"/>
                </a:solidFill>
              </a:defRPr>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9" name="Espace réservé de la date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rtlCol="0"/>
          <a:lstStyle>
            <a:lvl1pPr>
              <a:defRPr lang="fr-FR">
                <a:solidFill>
                  <a:schemeClr val="bg1"/>
                </a:solidFill>
              </a:defRPr>
            </a:lvl1pPr>
          </a:lstStyle>
          <a:p>
            <a:pPr rtl="0"/>
            <a:fld id="{3847E853-E806-4F96-ABC7-8B3A83E2C31C}" type="datetime1">
              <a:rPr lang="fr-FR" smtClean="0"/>
              <a:t>04/07/2024</a:t>
            </a:fld>
            <a:endParaRPr lang="fr-FR" dirty="0"/>
          </a:p>
        </p:txBody>
      </p:sp>
      <p:sp>
        <p:nvSpPr>
          <p:cNvPr id="70" name="Espace réservé du pied de page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rtlCol="0"/>
          <a:lstStyle>
            <a:lvl1pPr>
              <a:defRPr lang="fr-FR">
                <a:solidFill>
                  <a:schemeClr val="bg1"/>
                </a:solidFill>
              </a:defRPr>
            </a:lvl1pPr>
          </a:lstStyle>
          <a:p>
            <a:pPr rtl="0"/>
            <a:r>
              <a:rPr lang="fr-FR"/>
              <a:t>Titre de la présentation</a:t>
            </a:r>
            <a:endParaRPr lang="fr-FR" dirty="0"/>
          </a:p>
        </p:txBody>
      </p:sp>
      <p:sp>
        <p:nvSpPr>
          <p:cNvPr id="71" name="Espace réservé du numéro de diapositive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grpSp>
        <p:nvGrpSpPr>
          <p:cNvPr id="9" name="Groupe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pic>
          <p:nvPicPr>
            <p:cNvPr id="16" name="Graphisme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lang="fr-FR" sz="1000">
                <a:solidFill>
                  <a:schemeClr val="tx1">
                    <a:tint val="75000"/>
                  </a:schemeClr>
                </a:solidFill>
              </a:defRPr>
            </a:lvl1pPr>
          </a:lstStyle>
          <a:p>
            <a:pPr rtl="0"/>
            <a:fld id="{5B6A7216-21F6-47AF-AE32-212B6128DEAD}" type="datetime1">
              <a:rPr lang="fr-FR" smtClean="0"/>
              <a:t>04/07/2024</a:t>
            </a:fld>
            <a:endParaRPr lang="fr-FR" dirty="0"/>
          </a:p>
        </p:txBody>
      </p:sp>
      <p:sp>
        <p:nvSpPr>
          <p:cNvPr id="5" name="Espace réservé du pied de page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fr-FR" sz="1000">
                <a:solidFill>
                  <a:schemeClr val="tx1">
                    <a:tint val="75000"/>
                  </a:schemeClr>
                </a:solidFill>
              </a:defRPr>
            </a:lvl1p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lang="fr-FR" sz="1000">
                <a:solidFill>
                  <a:schemeClr val="tx1">
                    <a:tint val="75000"/>
                  </a:schemeClr>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lang="fr-F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34.xml"/></Relationships>
</file>

<file path=ppt/slides/_rels/slide3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chart" Target="../charts/chart48.xml"/></Relationships>
</file>

<file path=ppt/slides/_rels/slide42.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chart" Target="../charts/chart50.xml"/><Relationship Id="rId7" Type="http://schemas.openxmlformats.org/officeDocument/2006/relationships/chart" Target="../charts/chart54.xml"/><Relationship Id="rId2" Type="http://schemas.openxmlformats.org/officeDocument/2006/relationships/chart" Target="../charts/chart49.xml"/><Relationship Id="rId1" Type="http://schemas.openxmlformats.org/officeDocument/2006/relationships/slideLayout" Target="../slideLayouts/slideLayout7.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 Id="rId9" Type="http://schemas.openxmlformats.org/officeDocument/2006/relationships/chart" Target="../charts/chart56.xml"/></Relationships>
</file>

<file path=ppt/slides/_rels/slide4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chart" Target="../charts/chart65.xml"/><Relationship Id="rId3" Type="http://schemas.openxmlformats.org/officeDocument/2006/relationships/chart" Target="../charts/chart60.xml"/><Relationship Id="rId7" Type="http://schemas.openxmlformats.org/officeDocument/2006/relationships/chart" Target="../charts/chart64.xml"/><Relationship Id="rId2" Type="http://schemas.openxmlformats.org/officeDocument/2006/relationships/chart" Target="../charts/chart59.xml"/><Relationship Id="rId1" Type="http://schemas.openxmlformats.org/officeDocument/2006/relationships/slideLayout" Target="../slideLayouts/slideLayout7.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 Id="rId9" Type="http://schemas.openxmlformats.org/officeDocument/2006/relationships/chart" Target="../charts/chart66.xml"/></Relationships>
</file>

<file path=ppt/slides/_rels/slide45.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815C6-3AD0-46E6-A74A-1967BD91AF50}"/>
              </a:ext>
            </a:extLst>
          </p:cNvPr>
          <p:cNvSpPr>
            <a:spLocks noGrp="1"/>
          </p:cNvSpPr>
          <p:nvPr>
            <p:ph type="ctrTitle"/>
          </p:nvPr>
        </p:nvSpPr>
        <p:spPr>
          <a:xfrm>
            <a:off x="4676775" y="-809625"/>
            <a:ext cx="7515225" cy="6667500"/>
          </a:xfrm>
        </p:spPr>
        <p:txBody>
          <a:bodyPr rtlCol="0">
            <a:normAutofit/>
          </a:bodyPr>
          <a:lstStyle>
            <a:defPPr>
              <a:defRPr lang="fr-FR"/>
            </a:defPPr>
          </a:lstStyle>
          <a:p>
            <a:pPr rtl="0"/>
            <a:r>
              <a:rPr lang="fr-FR" sz="11500" dirty="0"/>
              <a:t>Votre CPAM et VOUS</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815C6-3AD0-46E6-A74A-1967BD91AF50}"/>
              </a:ext>
            </a:extLst>
          </p:cNvPr>
          <p:cNvSpPr>
            <a:spLocks noGrp="1"/>
          </p:cNvSpPr>
          <p:nvPr>
            <p:ph type="ctrTitle"/>
          </p:nvPr>
        </p:nvSpPr>
        <p:spPr>
          <a:xfrm>
            <a:off x="4676775" y="-809625"/>
            <a:ext cx="7515225" cy="6667500"/>
          </a:xfrm>
        </p:spPr>
        <p:txBody>
          <a:bodyPr rtlCol="0">
            <a:normAutofit/>
          </a:bodyPr>
          <a:lstStyle>
            <a:defPPr>
              <a:defRPr lang="fr-FR"/>
            </a:defPPr>
          </a:lstStyle>
          <a:p>
            <a:pPr rtl="0"/>
            <a:r>
              <a:rPr lang="fr-FR" sz="4800" dirty="0"/>
              <a:t>Votre CPAM et VOUS</a:t>
            </a:r>
            <a:br>
              <a:rPr lang="fr-FR" sz="4800" dirty="0"/>
            </a:br>
            <a:r>
              <a:rPr lang="fr-FR" sz="2800" dirty="0"/>
              <a:t>Votre DELEGUE ASSURANCE MALADIE</a:t>
            </a:r>
            <a:endParaRPr lang="fr-FR" sz="4800" dirty="0"/>
          </a:p>
        </p:txBody>
      </p:sp>
    </p:spTree>
    <p:extLst>
      <p:ext uri="{BB962C8B-B14F-4D97-AF65-F5344CB8AC3E}">
        <p14:creationId xmlns:p14="http://schemas.microsoft.com/office/powerpoint/2010/main" val="1225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E5C0B4-A645-5307-5E9B-D7F73525E8A6}"/>
              </a:ext>
            </a:extLst>
          </p:cNvPr>
          <p:cNvSpPr>
            <a:spLocks noGrp="1"/>
          </p:cNvSpPr>
          <p:nvPr>
            <p:ph type="ctrTitle"/>
          </p:nvPr>
        </p:nvSpPr>
        <p:spPr>
          <a:xfrm>
            <a:off x="4204062" y="505154"/>
            <a:ext cx="7587887" cy="1631622"/>
          </a:xfrm>
        </p:spPr>
        <p:txBody>
          <a:bodyPr/>
          <a:lstStyle/>
          <a:p>
            <a:r>
              <a:rPr lang="fr-FR" dirty="0"/>
              <a:t>VOUS ET votre CPAM</a:t>
            </a:r>
          </a:p>
        </p:txBody>
      </p:sp>
      <p:sp>
        <p:nvSpPr>
          <p:cNvPr id="3" name="Sous-titre 2">
            <a:extLst>
              <a:ext uri="{FF2B5EF4-FFF2-40B4-BE49-F238E27FC236}">
                <a16:creationId xmlns:a16="http://schemas.microsoft.com/office/drawing/2014/main" id="{E09729BE-2523-8E4A-0EBE-DE9B4AE2E1CD}"/>
              </a:ext>
            </a:extLst>
          </p:cNvPr>
          <p:cNvSpPr>
            <a:spLocks noGrp="1"/>
          </p:cNvSpPr>
          <p:nvPr>
            <p:ph type="subTitle" idx="1"/>
          </p:nvPr>
        </p:nvSpPr>
        <p:spPr>
          <a:xfrm>
            <a:off x="4279447" y="2093913"/>
            <a:ext cx="5788478" cy="496887"/>
          </a:xfrm>
        </p:spPr>
        <p:txBody>
          <a:bodyPr>
            <a:normAutofit fontScale="92500" lnSpcReduction="20000"/>
          </a:bodyPr>
          <a:lstStyle/>
          <a:p>
            <a:r>
              <a:rPr lang="fr-FR" dirty="0"/>
              <a:t>Connaissez-vous votre DAM?</a:t>
            </a:r>
          </a:p>
        </p:txBody>
      </p:sp>
      <p:sp>
        <p:nvSpPr>
          <p:cNvPr id="4" name="Espace réservé du numéro de diapositive 3">
            <a:extLst>
              <a:ext uri="{FF2B5EF4-FFF2-40B4-BE49-F238E27FC236}">
                <a16:creationId xmlns:a16="http://schemas.microsoft.com/office/drawing/2014/main" id="{8FA4C539-2C8A-3240-4F45-E086B6A4F692}"/>
              </a:ext>
            </a:extLst>
          </p:cNvPr>
          <p:cNvSpPr>
            <a:spLocks noGrp="1"/>
          </p:cNvSpPr>
          <p:nvPr>
            <p:ph type="sldNum" sz="quarter" idx="12"/>
          </p:nvPr>
        </p:nvSpPr>
        <p:spPr/>
        <p:txBody>
          <a:bodyPr/>
          <a:lstStyle/>
          <a:p>
            <a:pPr rtl="0"/>
            <a:fld id="{B5CEABB6-07DC-46E8-9B57-56EC44A396E5}" type="slidenum">
              <a:rPr lang="fr-FR" smtClean="0"/>
              <a:pPr rtl="0"/>
              <a:t>11</a:t>
            </a:fld>
            <a:endParaRPr lang="fr-FR" dirty="0"/>
          </a:p>
        </p:txBody>
      </p:sp>
      <p:graphicFrame>
        <p:nvGraphicFramePr>
          <p:cNvPr id="7" name="Graphique 6">
            <a:extLst>
              <a:ext uri="{FF2B5EF4-FFF2-40B4-BE49-F238E27FC236}">
                <a16:creationId xmlns:a16="http://schemas.microsoft.com/office/drawing/2014/main" id="{29BC28F4-0EBA-7356-1CB0-9EFE8E415B9A}"/>
              </a:ext>
            </a:extLst>
          </p:cNvPr>
          <p:cNvGraphicFramePr/>
          <p:nvPr>
            <p:extLst>
              <p:ext uri="{D42A27DB-BD31-4B8C-83A1-F6EECF244321}">
                <p14:modId xmlns:p14="http://schemas.microsoft.com/office/powerpoint/2010/main" val="1802206048"/>
              </p:ext>
            </p:extLst>
          </p:nvPr>
        </p:nvGraphicFramePr>
        <p:xfrm>
          <a:off x="5829300" y="2773034"/>
          <a:ext cx="5962649" cy="3762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274148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4ECF2A26-BF52-2482-A15B-04C06A6A5C2F}"/>
              </a:ext>
            </a:extLst>
          </p:cNvPr>
          <p:cNvGraphicFramePr/>
          <p:nvPr>
            <p:extLst>
              <p:ext uri="{D42A27DB-BD31-4B8C-83A1-F6EECF244321}">
                <p14:modId xmlns:p14="http://schemas.microsoft.com/office/powerpoint/2010/main" val="607672588"/>
              </p:ext>
            </p:extLst>
          </p:nvPr>
        </p:nvGraphicFramePr>
        <p:xfrm>
          <a:off x="3736749" y="1447802"/>
          <a:ext cx="4692649" cy="36385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a:extLst>
              <a:ext uri="{FF2B5EF4-FFF2-40B4-BE49-F238E27FC236}">
                <a16:creationId xmlns:a16="http://schemas.microsoft.com/office/drawing/2014/main" id="{EB4BC3B5-4A1E-7253-2133-2F68D7F1AB4C}"/>
              </a:ext>
            </a:extLst>
          </p:cNvPr>
          <p:cNvGraphicFramePr/>
          <p:nvPr>
            <p:extLst>
              <p:ext uri="{D42A27DB-BD31-4B8C-83A1-F6EECF244321}">
                <p14:modId xmlns:p14="http://schemas.microsoft.com/office/powerpoint/2010/main" val="1677147817"/>
              </p:ext>
            </p:extLst>
          </p:nvPr>
        </p:nvGraphicFramePr>
        <p:xfrm>
          <a:off x="7981950" y="1447802"/>
          <a:ext cx="4692649" cy="3562349"/>
        </p:xfrm>
        <a:graphic>
          <a:graphicData uri="http://schemas.openxmlformats.org/drawingml/2006/chart">
            <c:chart xmlns:c="http://schemas.openxmlformats.org/drawingml/2006/chart" xmlns:r="http://schemas.openxmlformats.org/officeDocument/2006/relationships" r:id="rId3"/>
          </a:graphicData>
        </a:graphic>
      </p:graphicFrame>
      <p:sp>
        <p:nvSpPr>
          <p:cNvPr id="9" name="Sous-titre 2">
            <a:extLst>
              <a:ext uri="{FF2B5EF4-FFF2-40B4-BE49-F238E27FC236}">
                <a16:creationId xmlns:a16="http://schemas.microsoft.com/office/drawing/2014/main" id="{5C022A50-F87C-5527-6275-BB63A79A4B9F}"/>
              </a:ext>
            </a:extLst>
          </p:cNvPr>
          <p:cNvSpPr txBox="1">
            <a:spLocks/>
          </p:cNvSpPr>
          <p:nvPr/>
        </p:nvSpPr>
        <p:spPr>
          <a:xfrm>
            <a:off x="4539796" y="446088"/>
            <a:ext cx="5788478" cy="496887"/>
          </a:xfrm>
          <a:prstGeom prst="rect">
            <a:avLst/>
          </a:prstGeom>
        </p:spPr>
        <p:txBody>
          <a:bodyPr>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pPr marL="0" indent="0">
              <a:buNone/>
            </a:pPr>
            <a:r>
              <a:rPr lang="fr-FR" sz="2200" dirty="0">
                <a:solidFill>
                  <a:schemeClr val="tx2"/>
                </a:solidFill>
              </a:rPr>
              <a:t>Connaissez-vous votre DAM ?</a:t>
            </a:r>
          </a:p>
        </p:txBody>
      </p:sp>
    </p:spTree>
    <p:extLst>
      <p:ext uri="{BB962C8B-B14F-4D97-AF65-F5344CB8AC3E}">
        <p14:creationId xmlns:p14="http://schemas.microsoft.com/office/powerpoint/2010/main" val="63041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4EFC4-5676-5DA5-D7FD-0A980469D3AE}"/>
              </a:ext>
            </a:extLst>
          </p:cNvPr>
          <p:cNvSpPr>
            <a:spLocks noGrp="1"/>
          </p:cNvSpPr>
          <p:nvPr>
            <p:ph type="title"/>
          </p:nvPr>
        </p:nvSpPr>
        <p:spPr>
          <a:xfrm>
            <a:off x="951345" y="305562"/>
            <a:ext cx="8564130" cy="1561338"/>
          </a:xfrm>
        </p:spPr>
        <p:txBody>
          <a:bodyPr/>
          <a:lstStyle/>
          <a:p>
            <a:r>
              <a:rPr lang="fr-FR" dirty="0"/>
              <a:t>Vous et Votre CPAM</a:t>
            </a:r>
          </a:p>
        </p:txBody>
      </p:sp>
      <p:sp>
        <p:nvSpPr>
          <p:cNvPr id="3" name="Espace réservé du numéro de diapositive 2">
            <a:extLst>
              <a:ext uri="{FF2B5EF4-FFF2-40B4-BE49-F238E27FC236}">
                <a16:creationId xmlns:a16="http://schemas.microsoft.com/office/drawing/2014/main" id="{2800F526-5822-E71D-AC7F-6A41F7DA4A7B}"/>
              </a:ext>
            </a:extLst>
          </p:cNvPr>
          <p:cNvSpPr>
            <a:spLocks noGrp="1"/>
          </p:cNvSpPr>
          <p:nvPr>
            <p:ph type="sldNum" sz="quarter" idx="12"/>
          </p:nvPr>
        </p:nvSpPr>
        <p:spPr/>
        <p:txBody>
          <a:bodyPr/>
          <a:lstStyle/>
          <a:p>
            <a:pPr rtl="0"/>
            <a:fld id="{B5CEABB6-07DC-46E8-9B57-56EC44A396E5}" type="slidenum">
              <a:rPr lang="fr-FR" smtClean="0"/>
              <a:pPr rtl="0"/>
              <a:t>13</a:t>
            </a:fld>
            <a:endParaRPr lang="fr-FR" dirty="0"/>
          </a:p>
        </p:txBody>
      </p:sp>
      <p:sp>
        <p:nvSpPr>
          <p:cNvPr id="4" name="Espace réservé du contenu 3">
            <a:extLst>
              <a:ext uri="{FF2B5EF4-FFF2-40B4-BE49-F238E27FC236}">
                <a16:creationId xmlns:a16="http://schemas.microsoft.com/office/drawing/2014/main" id="{B6B14426-B745-2651-BC82-44EDF97445CD}"/>
              </a:ext>
            </a:extLst>
          </p:cNvPr>
          <p:cNvSpPr>
            <a:spLocks noGrp="1"/>
          </p:cNvSpPr>
          <p:nvPr>
            <p:ph sz="half" idx="14"/>
          </p:nvPr>
        </p:nvSpPr>
        <p:spPr>
          <a:xfrm>
            <a:off x="838409" y="1862138"/>
            <a:ext cx="4105066" cy="485775"/>
          </a:xfrm>
        </p:spPr>
        <p:txBody>
          <a:bodyPr>
            <a:normAutofit/>
          </a:bodyPr>
          <a:lstStyle/>
          <a:p>
            <a:r>
              <a:rPr lang="fr-FR" sz="2000" dirty="0"/>
              <a:t>Recevez-vous votre Dam ?</a:t>
            </a:r>
          </a:p>
        </p:txBody>
      </p:sp>
      <p:graphicFrame>
        <p:nvGraphicFramePr>
          <p:cNvPr id="8" name="Espace réservé du contenu 7">
            <a:extLst>
              <a:ext uri="{FF2B5EF4-FFF2-40B4-BE49-F238E27FC236}">
                <a16:creationId xmlns:a16="http://schemas.microsoft.com/office/drawing/2014/main" id="{DC87CABA-CFFB-FF85-F074-EF9E745BDE93}"/>
              </a:ext>
            </a:extLst>
          </p:cNvPr>
          <p:cNvGraphicFramePr>
            <a:graphicFrameLocks noGrp="1"/>
          </p:cNvGraphicFramePr>
          <p:nvPr>
            <p:ph sz="half" idx="15"/>
            <p:extLst>
              <p:ext uri="{D42A27DB-BD31-4B8C-83A1-F6EECF244321}">
                <p14:modId xmlns:p14="http://schemas.microsoft.com/office/powerpoint/2010/main" val="486449160"/>
              </p:ext>
            </p:extLst>
          </p:nvPr>
        </p:nvGraphicFramePr>
        <p:xfrm>
          <a:off x="581234" y="2105025"/>
          <a:ext cx="4362241" cy="3959225"/>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a:extLst>
              <a:ext uri="{FF2B5EF4-FFF2-40B4-BE49-F238E27FC236}">
                <a16:creationId xmlns:a16="http://schemas.microsoft.com/office/drawing/2014/main" id="{BED268B3-C68B-A2D1-9AE7-F82FA4BA6655}"/>
              </a:ext>
            </a:extLst>
          </p:cNvPr>
          <p:cNvSpPr txBox="1"/>
          <p:nvPr/>
        </p:nvSpPr>
        <p:spPr>
          <a:xfrm>
            <a:off x="6096000" y="1597194"/>
            <a:ext cx="4362241" cy="1015663"/>
          </a:xfrm>
          <a:prstGeom prst="rect">
            <a:avLst/>
          </a:prstGeom>
          <a:noFill/>
        </p:spPr>
        <p:txBody>
          <a:bodyPr wrap="square" rtlCol="0">
            <a:spAutoFit/>
          </a:bodyPr>
          <a:lstStyle/>
          <a:p>
            <a:r>
              <a:rPr lang="fr-FR" sz="2000" dirty="0"/>
              <a:t>Si oui, votre DAM est-il (elle) venu(e) vous rencontrer dans les 12 derniers mois ?</a:t>
            </a:r>
          </a:p>
        </p:txBody>
      </p:sp>
      <p:graphicFrame>
        <p:nvGraphicFramePr>
          <p:cNvPr id="12" name="Graphique 11">
            <a:extLst>
              <a:ext uri="{FF2B5EF4-FFF2-40B4-BE49-F238E27FC236}">
                <a16:creationId xmlns:a16="http://schemas.microsoft.com/office/drawing/2014/main" id="{FDFF6FB0-2223-08C1-E7E5-ACFB0AEAAA5F}"/>
              </a:ext>
            </a:extLst>
          </p:cNvPr>
          <p:cNvGraphicFramePr/>
          <p:nvPr>
            <p:extLst>
              <p:ext uri="{D42A27DB-BD31-4B8C-83A1-F6EECF244321}">
                <p14:modId xmlns:p14="http://schemas.microsoft.com/office/powerpoint/2010/main" val="361758620"/>
              </p:ext>
            </p:extLst>
          </p:nvPr>
        </p:nvGraphicFramePr>
        <p:xfrm>
          <a:off x="5784641" y="2612857"/>
          <a:ext cx="5216525" cy="3525476"/>
        </p:xfrm>
        <a:graphic>
          <a:graphicData uri="http://schemas.openxmlformats.org/drawingml/2006/chart">
            <c:chart xmlns:c="http://schemas.openxmlformats.org/drawingml/2006/chart" xmlns:r="http://schemas.openxmlformats.org/officeDocument/2006/relationships" r:id="rId3"/>
          </a:graphicData>
        </a:graphic>
      </p:graphicFrame>
      <p:sp>
        <p:nvSpPr>
          <p:cNvPr id="14" name="Organigramme : Alternative 13">
            <a:extLst>
              <a:ext uri="{FF2B5EF4-FFF2-40B4-BE49-F238E27FC236}">
                <a16:creationId xmlns:a16="http://schemas.microsoft.com/office/drawing/2014/main" id="{69C1DC61-876F-35A0-6E4B-553C8C847B25}"/>
              </a:ext>
            </a:extLst>
          </p:cNvPr>
          <p:cNvSpPr/>
          <p:nvPr/>
        </p:nvSpPr>
        <p:spPr>
          <a:xfrm>
            <a:off x="5056412" y="1597195"/>
            <a:ext cx="728230" cy="4955244"/>
          </a:xfrm>
          <a:prstGeom prst="flowChartAlternateProcess">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4159324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900950-778E-AF4C-7246-CB4759794884}"/>
              </a:ext>
            </a:extLst>
          </p:cNvPr>
          <p:cNvSpPr>
            <a:spLocks noGrp="1"/>
          </p:cNvSpPr>
          <p:nvPr>
            <p:ph type="title"/>
          </p:nvPr>
        </p:nvSpPr>
        <p:spPr>
          <a:xfrm>
            <a:off x="2781300" y="-171450"/>
            <a:ext cx="6629400" cy="1514475"/>
          </a:xfrm>
        </p:spPr>
        <p:txBody>
          <a:bodyPr/>
          <a:lstStyle/>
          <a:p>
            <a:r>
              <a:rPr lang="fr-FR" dirty="0"/>
              <a:t>VOUS ET votre CPAM</a:t>
            </a:r>
          </a:p>
        </p:txBody>
      </p:sp>
      <p:graphicFrame>
        <p:nvGraphicFramePr>
          <p:cNvPr id="7" name="Espace réservé du contenu 6">
            <a:extLst>
              <a:ext uri="{FF2B5EF4-FFF2-40B4-BE49-F238E27FC236}">
                <a16:creationId xmlns:a16="http://schemas.microsoft.com/office/drawing/2014/main" id="{EE319DFB-5D7E-24F6-06F7-C9E6F227F3CF}"/>
              </a:ext>
            </a:extLst>
          </p:cNvPr>
          <p:cNvGraphicFramePr>
            <a:graphicFrameLocks noGrp="1"/>
          </p:cNvGraphicFramePr>
          <p:nvPr>
            <p:ph sz="half" idx="14"/>
            <p:extLst>
              <p:ext uri="{D42A27DB-BD31-4B8C-83A1-F6EECF244321}">
                <p14:modId xmlns:p14="http://schemas.microsoft.com/office/powerpoint/2010/main" val="3440534634"/>
              </p:ext>
            </p:extLst>
          </p:nvPr>
        </p:nvGraphicFramePr>
        <p:xfrm>
          <a:off x="4205288" y="2944813"/>
          <a:ext cx="4062411" cy="3776662"/>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a:extLst>
              <a:ext uri="{FF2B5EF4-FFF2-40B4-BE49-F238E27FC236}">
                <a16:creationId xmlns:a16="http://schemas.microsoft.com/office/drawing/2014/main" id="{7E0EFA48-8053-4D2A-BDA9-6BC1928C533D}"/>
              </a:ext>
            </a:extLst>
          </p:cNvPr>
          <p:cNvSpPr>
            <a:spLocks noGrp="1"/>
          </p:cNvSpPr>
          <p:nvPr>
            <p:ph type="sldNum" sz="quarter" idx="12"/>
          </p:nvPr>
        </p:nvSpPr>
        <p:spPr/>
        <p:txBody>
          <a:bodyPr/>
          <a:lstStyle/>
          <a:p>
            <a:pPr rtl="0"/>
            <a:fld id="{B5CEABB6-07DC-46E8-9B57-56EC44A396E5}" type="slidenum">
              <a:rPr lang="fr-FR" smtClean="0"/>
              <a:pPr rtl="0"/>
              <a:t>14</a:t>
            </a:fld>
            <a:endParaRPr lang="fr-FR" dirty="0"/>
          </a:p>
        </p:txBody>
      </p:sp>
      <p:graphicFrame>
        <p:nvGraphicFramePr>
          <p:cNvPr id="10" name="Graphique 9">
            <a:extLst>
              <a:ext uri="{FF2B5EF4-FFF2-40B4-BE49-F238E27FC236}">
                <a16:creationId xmlns:a16="http://schemas.microsoft.com/office/drawing/2014/main" id="{57C2DB6A-8BCD-F140-C73B-BDEAC4C4B15A}"/>
              </a:ext>
            </a:extLst>
          </p:cNvPr>
          <p:cNvGraphicFramePr/>
          <p:nvPr>
            <p:extLst>
              <p:ext uri="{D42A27DB-BD31-4B8C-83A1-F6EECF244321}">
                <p14:modId xmlns:p14="http://schemas.microsoft.com/office/powerpoint/2010/main" val="2456151413"/>
              </p:ext>
            </p:extLst>
          </p:nvPr>
        </p:nvGraphicFramePr>
        <p:xfrm>
          <a:off x="8020050" y="2995546"/>
          <a:ext cx="3543299" cy="3725929"/>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a:extLst>
              <a:ext uri="{FF2B5EF4-FFF2-40B4-BE49-F238E27FC236}">
                <a16:creationId xmlns:a16="http://schemas.microsoft.com/office/drawing/2014/main" id="{FF5F3683-1CCF-6FB2-BEFE-A938374D0464}"/>
              </a:ext>
            </a:extLst>
          </p:cNvPr>
          <p:cNvSpPr txBox="1"/>
          <p:nvPr/>
        </p:nvSpPr>
        <p:spPr>
          <a:xfrm>
            <a:off x="3788229" y="1708739"/>
            <a:ext cx="3619500" cy="646331"/>
          </a:xfrm>
          <a:prstGeom prst="rect">
            <a:avLst/>
          </a:prstGeom>
          <a:noFill/>
        </p:spPr>
        <p:txBody>
          <a:bodyPr wrap="square" rtlCol="0">
            <a:spAutoFit/>
          </a:bodyPr>
          <a:lstStyle/>
          <a:p>
            <a:r>
              <a:rPr lang="fr-FR" sz="1800" dirty="0"/>
              <a:t>Recevez-vous votre Dam ?</a:t>
            </a:r>
          </a:p>
          <a:p>
            <a:endParaRPr lang="fr-FR" dirty="0"/>
          </a:p>
        </p:txBody>
      </p:sp>
    </p:spTree>
    <p:extLst>
      <p:ext uri="{BB962C8B-B14F-4D97-AF65-F5344CB8AC3E}">
        <p14:creationId xmlns:p14="http://schemas.microsoft.com/office/powerpoint/2010/main" val="3392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82006F-6F8D-5A6A-4EE4-DCD3336EEB97}"/>
              </a:ext>
            </a:extLst>
          </p:cNvPr>
          <p:cNvSpPr>
            <a:spLocks noGrp="1"/>
          </p:cNvSpPr>
          <p:nvPr>
            <p:ph type="title"/>
          </p:nvPr>
        </p:nvSpPr>
        <p:spPr>
          <a:xfrm>
            <a:off x="3158490" y="267462"/>
            <a:ext cx="7889768" cy="1723264"/>
          </a:xfrm>
        </p:spPr>
        <p:txBody>
          <a:bodyPr/>
          <a:lstStyle/>
          <a:p>
            <a:r>
              <a:rPr lang="fr-FR" dirty="0"/>
              <a:t>VOUS ET votre CPAM</a:t>
            </a:r>
          </a:p>
        </p:txBody>
      </p:sp>
      <p:sp>
        <p:nvSpPr>
          <p:cNvPr id="3" name="Espace réservé du contenu 2">
            <a:extLst>
              <a:ext uri="{FF2B5EF4-FFF2-40B4-BE49-F238E27FC236}">
                <a16:creationId xmlns:a16="http://schemas.microsoft.com/office/drawing/2014/main" id="{F9679296-E947-5C0B-69A0-B12685AFA182}"/>
              </a:ext>
            </a:extLst>
          </p:cNvPr>
          <p:cNvSpPr>
            <a:spLocks noGrp="1"/>
          </p:cNvSpPr>
          <p:nvPr>
            <p:ph sz="half" idx="14"/>
          </p:nvPr>
        </p:nvSpPr>
        <p:spPr>
          <a:xfrm>
            <a:off x="2881548" y="1611232"/>
            <a:ext cx="7889768" cy="379494"/>
          </a:xfrm>
        </p:spPr>
        <p:txBody>
          <a:bodyPr/>
          <a:lstStyle/>
          <a:p>
            <a:pPr marL="0" indent="0">
              <a:buNone/>
            </a:pPr>
            <a:r>
              <a:rPr lang="fr-FR" dirty="0"/>
              <a:t>Diriez-vous de votre DAM qu’il facilite votre relation avec la CPAM ? </a:t>
            </a:r>
          </a:p>
        </p:txBody>
      </p:sp>
      <p:sp>
        <p:nvSpPr>
          <p:cNvPr id="12" name="Espace réservé du contenu 11">
            <a:extLst>
              <a:ext uri="{FF2B5EF4-FFF2-40B4-BE49-F238E27FC236}">
                <a16:creationId xmlns:a16="http://schemas.microsoft.com/office/drawing/2014/main" id="{0B46D31B-8578-B3F8-B75C-1A2429DA2EA3}"/>
              </a:ext>
            </a:extLst>
          </p:cNvPr>
          <p:cNvSpPr>
            <a:spLocks noGrp="1"/>
          </p:cNvSpPr>
          <p:nvPr>
            <p:ph sz="half" idx="1"/>
          </p:nvPr>
        </p:nvSpPr>
        <p:spPr>
          <a:xfrm>
            <a:off x="4524375" y="2371735"/>
            <a:ext cx="285750" cy="29526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r>
              <a:rPr lang="fr-FR" sz="5600" dirty="0"/>
              <a:t>2</a:t>
            </a:r>
            <a:endParaRPr lang="fr-FR" dirty="0"/>
          </a:p>
        </p:txBody>
      </p:sp>
      <p:sp>
        <p:nvSpPr>
          <p:cNvPr id="5" name="Espace réservé du numéro de diapositive 4">
            <a:extLst>
              <a:ext uri="{FF2B5EF4-FFF2-40B4-BE49-F238E27FC236}">
                <a16:creationId xmlns:a16="http://schemas.microsoft.com/office/drawing/2014/main" id="{06F84D05-E496-834B-C00C-F8814014D565}"/>
              </a:ext>
            </a:extLst>
          </p:cNvPr>
          <p:cNvSpPr>
            <a:spLocks noGrp="1"/>
          </p:cNvSpPr>
          <p:nvPr>
            <p:ph type="sldNum" sz="quarter" idx="12"/>
          </p:nvPr>
        </p:nvSpPr>
        <p:spPr/>
        <p:txBody>
          <a:bodyPr/>
          <a:lstStyle/>
          <a:p>
            <a:pPr rtl="0"/>
            <a:fld id="{B5CEABB6-07DC-46E8-9B57-56EC44A396E5}" type="slidenum">
              <a:rPr lang="fr-FR" smtClean="0"/>
              <a:pPr rtl="0"/>
              <a:t>15</a:t>
            </a:fld>
            <a:endParaRPr lang="fr-FR" dirty="0"/>
          </a:p>
        </p:txBody>
      </p:sp>
      <p:cxnSp>
        <p:nvCxnSpPr>
          <p:cNvPr id="7" name="Connecteur droit 6">
            <a:extLst>
              <a:ext uri="{FF2B5EF4-FFF2-40B4-BE49-F238E27FC236}">
                <a16:creationId xmlns:a16="http://schemas.microsoft.com/office/drawing/2014/main" id="{50CDC636-624B-0058-DB1C-79BB8B483EB4}"/>
              </a:ext>
            </a:extLst>
          </p:cNvPr>
          <p:cNvCxnSpPr>
            <a:cxnSpLocks/>
          </p:cNvCxnSpPr>
          <p:nvPr/>
        </p:nvCxnSpPr>
        <p:spPr>
          <a:xfrm>
            <a:off x="3933827" y="2295525"/>
            <a:ext cx="4781550" cy="0"/>
          </a:xfrm>
          <a:prstGeom prst="line">
            <a:avLst/>
          </a:prstGeom>
        </p:spPr>
        <p:style>
          <a:lnRef idx="3">
            <a:schemeClr val="dk1"/>
          </a:lnRef>
          <a:fillRef idx="0">
            <a:schemeClr val="dk1"/>
          </a:fillRef>
          <a:effectRef idx="2">
            <a:schemeClr val="dk1"/>
          </a:effectRef>
          <a:fontRef idx="minor">
            <a:schemeClr val="tx1"/>
          </a:fontRef>
        </p:style>
      </p:cxnSp>
      <p:cxnSp>
        <p:nvCxnSpPr>
          <p:cNvPr id="9" name="Connecteur droit 8">
            <a:extLst>
              <a:ext uri="{FF2B5EF4-FFF2-40B4-BE49-F238E27FC236}">
                <a16:creationId xmlns:a16="http://schemas.microsoft.com/office/drawing/2014/main" id="{560280F2-C2AC-E848-B22A-9063D51970C1}"/>
              </a:ext>
            </a:extLst>
          </p:cNvPr>
          <p:cNvCxnSpPr>
            <a:cxnSpLocks/>
          </p:cNvCxnSpPr>
          <p:nvPr/>
        </p:nvCxnSpPr>
        <p:spPr>
          <a:xfrm flipV="1">
            <a:off x="3933827" y="2783306"/>
            <a:ext cx="4781550" cy="19048"/>
          </a:xfrm>
          <a:prstGeom prst="line">
            <a:avLst/>
          </a:prstGeom>
        </p:spPr>
        <p:style>
          <a:lnRef idx="3">
            <a:schemeClr val="dk1"/>
          </a:lnRef>
          <a:fillRef idx="0">
            <a:schemeClr val="dk1"/>
          </a:fillRef>
          <a:effectRef idx="2">
            <a:schemeClr val="dk1"/>
          </a:effectRef>
          <a:fontRef idx="minor">
            <a:schemeClr val="tx1"/>
          </a:fontRef>
        </p:style>
      </p:cxnSp>
      <p:sp>
        <p:nvSpPr>
          <p:cNvPr id="10" name="Rectangle : coins arrondis 9">
            <a:extLst>
              <a:ext uri="{FF2B5EF4-FFF2-40B4-BE49-F238E27FC236}">
                <a16:creationId xmlns:a16="http://schemas.microsoft.com/office/drawing/2014/main" id="{47961C27-2349-EC9B-F6F3-75D90D388D76}"/>
              </a:ext>
            </a:extLst>
          </p:cNvPr>
          <p:cNvSpPr/>
          <p:nvPr/>
        </p:nvSpPr>
        <p:spPr>
          <a:xfrm>
            <a:off x="4105276" y="2367724"/>
            <a:ext cx="285750" cy="295272"/>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3" name="Organigramme : Alternative 12">
            <a:extLst>
              <a:ext uri="{FF2B5EF4-FFF2-40B4-BE49-F238E27FC236}">
                <a16:creationId xmlns:a16="http://schemas.microsoft.com/office/drawing/2014/main" id="{C2AA5B07-79BE-8E7A-BA79-57368C6E8537}"/>
              </a:ext>
            </a:extLst>
          </p:cNvPr>
          <p:cNvSpPr/>
          <p:nvPr/>
        </p:nvSpPr>
        <p:spPr>
          <a:xfrm>
            <a:off x="4943474" y="2372359"/>
            <a:ext cx="285750" cy="295258"/>
          </a:xfrm>
          <a:prstGeom prst="flowChartAlternateProcess">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14" name="Organigramme : Alternative 13">
            <a:extLst>
              <a:ext uri="{FF2B5EF4-FFF2-40B4-BE49-F238E27FC236}">
                <a16:creationId xmlns:a16="http://schemas.microsoft.com/office/drawing/2014/main" id="{C7A161E0-6DA5-89B4-4CD3-BEEB0DB03905}"/>
              </a:ext>
            </a:extLst>
          </p:cNvPr>
          <p:cNvSpPr/>
          <p:nvPr/>
        </p:nvSpPr>
        <p:spPr>
          <a:xfrm>
            <a:off x="5362573" y="2362834"/>
            <a:ext cx="285750" cy="295251"/>
          </a:xfrm>
          <a:prstGeom prst="flowChartAlternateProcess">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15" name="ZoneTexte 14">
            <a:extLst>
              <a:ext uri="{FF2B5EF4-FFF2-40B4-BE49-F238E27FC236}">
                <a16:creationId xmlns:a16="http://schemas.microsoft.com/office/drawing/2014/main" id="{8A9D9676-7F04-3620-4CA1-11BF29EE5CC8}"/>
              </a:ext>
            </a:extLst>
          </p:cNvPr>
          <p:cNvSpPr txBox="1"/>
          <p:nvPr/>
        </p:nvSpPr>
        <p:spPr>
          <a:xfrm>
            <a:off x="2571750" y="2348650"/>
            <a:ext cx="1695454" cy="369332"/>
          </a:xfrm>
          <a:prstGeom prst="rect">
            <a:avLst/>
          </a:prstGeom>
          <a:noFill/>
        </p:spPr>
        <p:txBody>
          <a:bodyPr wrap="square" rtlCol="0">
            <a:spAutoFit/>
          </a:bodyPr>
          <a:lstStyle/>
          <a:p>
            <a:r>
              <a:rPr lang="fr-FR" dirty="0"/>
              <a:t>Pas du tout</a:t>
            </a:r>
          </a:p>
        </p:txBody>
      </p:sp>
      <p:sp>
        <p:nvSpPr>
          <p:cNvPr id="19" name="Organigramme : Alternative 18">
            <a:extLst>
              <a:ext uri="{FF2B5EF4-FFF2-40B4-BE49-F238E27FC236}">
                <a16:creationId xmlns:a16="http://schemas.microsoft.com/office/drawing/2014/main" id="{60F05BAE-B7D1-D5FB-DE57-3CBDA0C37BFA}"/>
              </a:ext>
            </a:extLst>
          </p:cNvPr>
          <p:cNvSpPr/>
          <p:nvPr/>
        </p:nvSpPr>
        <p:spPr>
          <a:xfrm>
            <a:off x="5781672" y="2348650"/>
            <a:ext cx="285750" cy="308815"/>
          </a:xfrm>
          <a:prstGeom prst="flowChartAlternateProcess">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20" name="Organigramme : Alternative 19">
            <a:extLst>
              <a:ext uri="{FF2B5EF4-FFF2-40B4-BE49-F238E27FC236}">
                <a16:creationId xmlns:a16="http://schemas.microsoft.com/office/drawing/2014/main" id="{2D0025B8-01D5-D16A-DA6E-D557839DE1DB}"/>
              </a:ext>
            </a:extLst>
          </p:cNvPr>
          <p:cNvSpPr/>
          <p:nvPr/>
        </p:nvSpPr>
        <p:spPr>
          <a:xfrm>
            <a:off x="6200771" y="2364973"/>
            <a:ext cx="285750" cy="295258"/>
          </a:xfrm>
          <a:prstGeom prst="flowChartAlternateProcess">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21" name="Organigramme : Alternative 20">
            <a:extLst>
              <a:ext uri="{FF2B5EF4-FFF2-40B4-BE49-F238E27FC236}">
                <a16:creationId xmlns:a16="http://schemas.microsoft.com/office/drawing/2014/main" id="{64464216-DB76-3595-5E99-CBAD73987F1B}"/>
              </a:ext>
            </a:extLst>
          </p:cNvPr>
          <p:cNvSpPr/>
          <p:nvPr/>
        </p:nvSpPr>
        <p:spPr>
          <a:xfrm>
            <a:off x="6619870" y="2362217"/>
            <a:ext cx="285750" cy="295248"/>
          </a:xfrm>
          <a:prstGeom prst="flowChartAlternateProcess">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7</a:t>
            </a:r>
          </a:p>
        </p:txBody>
      </p:sp>
      <p:sp>
        <p:nvSpPr>
          <p:cNvPr id="22" name="Organigramme : Alternative 21">
            <a:extLst>
              <a:ext uri="{FF2B5EF4-FFF2-40B4-BE49-F238E27FC236}">
                <a16:creationId xmlns:a16="http://schemas.microsoft.com/office/drawing/2014/main" id="{279CC4AB-926B-39A4-C31A-F78478991D77}"/>
              </a:ext>
            </a:extLst>
          </p:cNvPr>
          <p:cNvSpPr/>
          <p:nvPr/>
        </p:nvSpPr>
        <p:spPr>
          <a:xfrm>
            <a:off x="7038969" y="2371744"/>
            <a:ext cx="285750" cy="295250"/>
          </a:xfrm>
          <a:prstGeom prst="flowChartAlternateProcess">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8</a:t>
            </a:r>
          </a:p>
        </p:txBody>
      </p:sp>
      <p:sp>
        <p:nvSpPr>
          <p:cNvPr id="25" name="Organigramme : Alternative 24">
            <a:extLst>
              <a:ext uri="{FF2B5EF4-FFF2-40B4-BE49-F238E27FC236}">
                <a16:creationId xmlns:a16="http://schemas.microsoft.com/office/drawing/2014/main" id="{685FC79F-3D13-74A2-07DD-84CAAEE27128}"/>
              </a:ext>
            </a:extLst>
          </p:cNvPr>
          <p:cNvSpPr/>
          <p:nvPr/>
        </p:nvSpPr>
        <p:spPr>
          <a:xfrm>
            <a:off x="7458068" y="2377231"/>
            <a:ext cx="285750" cy="289763"/>
          </a:xfrm>
          <a:prstGeom prst="flowChartAlternateProcess">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9</a:t>
            </a:r>
          </a:p>
        </p:txBody>
      </p:sp>
      <p:sp>
        <p:nvSpPr>
          <p:cNvPr id="26" name="Organigramme : Alternative 25">
            <a:extLst>
              <a:ext uri="{FF2B5EF4-FFF2-40B4-BE49-F238E27FC236}">
                <a16:creationId xmlns:a16="http://schemas.microsoft.com/office/drawing/2014/main" id="{0379E637-9BCC-A500-5939-6C90FFF13FB2}"/>
              </a:ext>
            </a:extLst>
          </p:cNvPr>
          <p:cNvSpPr/>
          <p:nvPr/>
        </p:nvSpPr>
        <p:spPr>
          <a:xfrm>
            <a:off x="7877167" y="2377251"/>
            <a:ext cx="590547" cy="289743"/>
          </a:xfrm>
          <a:prstGeom prst="flowChartAlternateProcess">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10</a:t>
            </a:r>
          </a:p>
        </p:txBody>
      </p:sp>
      <p:sp>
        <p:nvSpPr>
          <p:cNvPr id="30" name="ZoneTexte 29">
            <a:extLst>
              <a:ext uri="{FF2B5EF4-FFF2-40B4-BE49-F238E27FC236}">
                <a16:creationId xmlns:a16="http://schemas.microsoft.com/office/drawing/2014/main" id="{9ADEE8E4-D397-7223-7844-FD80F7CAA40C}"/>
              </a:ext>
            </a:extLst>
          </p:cNvPr>
          <p:cNvSpPr txBox="1"/>
          <p:nvPr/>
        </p:nvSpPr>
        <p:spPr>
          <a:xfrm>
            <a:off x="8743950" y="2334703"/>
            <a:ext cx="1462098" cy="369332"/>
          </a:xfrm>
          <a:prstGeom prst="rect">
            <a:avLst/>
          </a:prstGeom>
          <a:noFill/>
        </p:spPr>
        <p:txBody>
          <a:bodyPr wrap="square" rtlCol="0">
            <a:spAutoFit/>
          </a:bodyPr>
          <a:lstStyle/>
          <a:p>
            <a:r>
              <a:rPr lang="fr-FR" dirty="0"/>
              <a:t>Totalement</a:t>
            </a:r>
          </a:p>
        </p:txBody>
      </p:sp>
      <p:graphicFrame>
        <p:nvGraphicFramePr>
          <p:cNvPr id="33" name="Graphique 32">
            <a:extLst>
              <a:ext uri="{FF2B5EF4-FFF2-40B4-BE49-F238E27FC236}">
                <a16:creationId xmlns:a16="http://schemas.microsoft.com/office/drawing/2014/main" id="{14A82A22-48D6-CA35-E971-DC1F847871F3}"/>
              </a:ext>
            </a:extLst>
          </p:cNvPr>
          <p:cNvGraphicFramePr/>
          <p:nvPr>
            <p:extLst>
              <p:ext uri="{D42A27DB-BD31-4B8C-83A1-F6EECF244321}">
                <p14:modId xmlns:p14="http://schemas.microsoft.com/office/powerpoint/2010/main" val="899498664"/>
              </p:ext>
            </p:extLst>
          </p:nvPr>
        </p:nvGraphicFramePr>
        <p:xfrm>
          <a:off x="3419477" y="3145245"/>
          <a:ext cx="8229597" cy="3046003"/>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983542B1-1D19-58E4-30AE-777613511136}"/>
              </a:ext>
            </a:extLst>
          </p:cNvPr>
          <p:cNvSpPr txBox="1"/>
          <p:nvPr/>
        </p:nvSpPr>
        <p:spPr>
          <a:xfrm>
            <a:off x="3741279" y="6335685"/>
            <a:ext cx="5757181" cy="369332"/>
          </a:xfrm>
          <a:prstGeom prst="rect">
            <a:avLst/>
          </a:prstGeom>
          <a:noFill/>
        </p:spPr>
        <p:txBody>
          <a:bodyPr wrap="square" rtlCol="0">
            <a:spAutoFit/>
          </a:bodyPr>
          <a:lstStyle/>
          <a:p>
            <a:r>
              <a:rPr lang="fr-FR" dirty="0"/>
              <a:t>66% des médecins ont donné une note de 1 à 5 </a:t>
            </a:r>
          </a:p>
        </p:txBody>
      </p:sp>
    </p:spTree>
    <p:extLst>
      <p:ext uri="{BB962C8B-B14F-4D97-AF65-F5344CB8AC3E}">
        <p14:creationId xmlns:p14="http://schemas.microsoft.com/office/powerpoint/2010/main" val="253656516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978B33C-96D2-EFF6-8D70-B55AD9C2B5F2}"/>
              </a:ext>
            </a:extLst>
          </p:cNvPr>
          <p:cNvSpPr>
            <a:spLocks noGrp="1"/>
          </p:cNvSpPr>
          <p:nvPr>
            <p:ph type="sldNum" sz="quarter" idx="12"/>
          </p:nvPr>
        </p:nvSpPr>
        <p:spPr/>
        <p:txBody>
          <a:bodyPr/>
          <a:lstStyle/>
          <a:p>
            <a:pPr rtl="0"/>
            <a:fld id="{B5CEABB6-07DC-46E8-9B57-56EC44A396E5}" type="slidenum">
              <a:rPr lang="fr-FR" smtClean="0"/>
              <a:pPr rtl="0"/>
              <a:t>16</a:t>
            </a:fld>
            <a:endParaRPr lang="fr-FR" dirty="0"/>
          </a:p>
        </p:txBody>
      </p:sp>
      <p:graphicFrame>
        <p:nvGraphicFramePr>
          <p:cNvPr id="6" name="Graphique 5">
            <a:extLst>
              <a:ext uri="{FF2B5EF4-FFF2-40B4-BE49-F238E27FC236}">
                <a16:creationId xmlns:a16="http://schemas.microsoft.com/office/drawing/2014/main" id="{171D9C37-C1B5-A8BA-D2E6-6589DD63FDDC}"/>
              </a:ext>
            </a:extLst>
          </p:cNvPr>
          <p:cNvGraphicFramePr/>
          <p:nvPr>
            <p:extLst>
              <p:ext uri="{D42A27DB-BD31-4B8C-83A1-F6EECF244321}">
                <p14:modId xmlns:p14="http://schemas.microsoft.com/office/powerpoint/2010/main" val="2938407756"/>
              </p:ext>
            </p:extLst>
          </p:nvPr>
        </p:nvGraphicFramePr>
        <p:xfrm>
          <a:off x="4262943" y="1956420"/>
          <a:ext cx="3379430" cy="3119434"/>
        </p:xfrm>
        <a:graphic>
          <a:graphicData uri="http://schemas.openxmlformats.org/drawingml/2006/chart">
            <c:chart xmlns:c="http://schemas.openxmlformats.org/drawingml/2006/chart" xmlns:r="http://schemas.openxmlformats.org/officeDocument/2006/relationships" r:id="rId2"/>
          </a:graphicData>
        </a:graphic>
      </p:graphicFrame>
      <p:sp>
        <p:nvSpPr>
          <p:cNvPr id="9" name="Espace réservé du contenu 3">
            <a:extLst>
              <a:ext uri="{FF2B5EF4-FFF2-40B4-BE49-F238E27FC236}">
                <a16:creationId xmlns:a16="http://schemas.microsoft.com/office/drawing/2014/main" id="{7973D2C9-8E5F-2562-9A1C-A85E6DD5EC64}"/>
              </a:ext>
            </a:extLst>
          </p:cNvPr>
          <p:cNvSpPr>
            <a:spLocks noGrp="1"/>
          </p:cNvSpPr>
          <p:nvPr>
            <p:ph sz="half" idx="14"/>
          </p:nvPr>
        </p:nvSpPr>
        <p:spPr>
          <a:xfrm>
            <a:off x="4262943" y="1069765"/>
            <a:ext cx="3294853" cy="886655"/>
          </a:xfrm>
        </p:spPr>
        <p:txBody>
          <a:bodyPr>
            <a:normAutofit fontScale="92500"/>
          </a:bodyPr>
          <a:lstStyle/>
          <a:p>
            <a:r>
              <a:rPr lang="fr-FR" sz="1050" b="1" dirty="0"/>
              <a:t>Diriez-vous de votre DAM qu’il facilite votre relation avec la CPAM ? </a:t>
            </a:r>
          </a:p>
          <a:p>
            <a:r>
              <a:rPr lang="fr-FR" sz="1050" dirty="0">
                <a:solidFill>
                  <a:srgbClr val="FF0000"/>
                </a:solidFill>
              </a:rPr>
              <a:t>Réponses des médecins qui connaissent leur DAM : </a:t>
            </a:r>
          </a:p>
        </p:txBody>
      </p:sp>
      <p:sp>
        <p:nvSpPr>
          <p:cNvPr id="12" name="ZoneTexte 11">
            <a:extLst>
              <a:ext uri="{FF2B5EF4-FFF2-40B4-BE49-F238E27FC236}">
                <a16:creationId xmlns:a16="http://schemas.microsoft.com/office/drawing/2014/main" id="{D154670A-DF8F-11ED-F77B-A908C54F3CC3}"/>
              </a:ext>
            </a:extLst>
          </p:cNvPr>
          <p:cNvSpPr txBox="1"/>
          <p:nvPr/>
        </p:nvSpPr>
        <p:spPr>
          <a:xfrm>
            <a:off x="4301237" y="5336449"/>
            <a:ext cx="3341136" cy="261610"/>
          </a:xfrm>
          <a:prstGeom prst="rect">
            <a:avLst/>
          </a:prstGeom>
          <a:noFill/>
        </p:spPr>
        <p:txBody>
          <a:bodyPr wrap="square">
            <a:spAutoFit/>
          </a:bodyPr>
          <a:lstStyle/>
          <a:p>
            <a:r>
              <a:rPr lang="fr-FR" sz="1100" dirty="0"/>
              <a:t>42 % des médecins ont donné une note de 1 à 5</a:t>
            </a:r>
          </a:p>
        </p:txBody>
      </p:sp>
      <p:sp>
        <p:nvSpPr>
          <p:cNvPr id="13" name="Titre 1">
            <a:extLst>
              <a:ext uri="{FF2B5EF4-FFF2-40B4-BE49-F238E27FC236}">
                <a16:creationId xmlns:a16="http://schemas.microsoft.com/office/drawing/2014/main" id="{050163CB-BD7E-BF81-C598-2ECFBB9CCF5A}"/>
              </a:ext>
            </a:extLst>
          </p:cNvPr>
          <p:cNvSpPr>
            <a:spLocks noGrp="1"/>
          </p:cNvSpPr>
          <p:nvPr>
            <p:ph type="title"/>
          </p:nvPr>
        </p:nvSpPr>
        <p:spPr>
          <a:xfrm>
            <a:off x="2928299" y="-249316"/>
            <a:ext cx="7889768" cy="1314514"/>
          </a:xfrm>
        </p:spPr>
        <p:txBody>
          <a:bodyPr/>
          <a:lstStyle/>
          <a:p>
            <a:r>
              <a:rPr lang="fr-FR" dirty="0"/>
              <a:t>VOUS ET votre CPAM</a:t>
            </a:r>
          </a:p>
        </p:txBody>
      </p:sp>
      <p:graphicFrame>
        <p:nvGraphicFramePr>
          <p:cNvPr id="2" name="Graphique 1">
            <a:extLst>
              <a:ext uri="{FF2B5EF4-FFF2-40B4-BE49-F238E27FC236}">
                <a16:creationId xmlns:a16="http://schemas.microsoft.com/office/drawing/2014/main" id="{E47EFC9C-5AC7-C353-C542-8BD5D0C0A65A}"/>
              </a:ext>
            </a:extLst>
          </p:cNvPr>
          <p:cNvGraphicFramePr/>
          <p:nvPr>
            <p:extLst>
              <p:ext uri="{D42A27DB-BD31-4B8C-83A1-F6EECF244321}">
                <p14:modId xmlns:p14="http://schemas.microsoft.com/office/powerpoint/2010/main" val="355251123"/>
              </p:ext>
            </p:extLst>
          </p:nvPr>
        </p:nvGraphicFramePr>
        <p:xfrm>
          <a:off x="8126963" y="1982950"/>
          <a:ext cx="3528720" cy="3119434"/>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contenu 3">
            <a:extLst>
              <a:ext uri="{FF2B5EF4-FFF2-40B4-BE49-F238E27FC236}">
                <a16:creationId xmlns:a16="http://schemas.microsoft.com/office/drawing/2014/main" id="{1E03DC9E-4FFA-597B-FAD1-8E7BB2B9CFD8}"/>
              </a:ext>
            </a:extLst>
          </p:cNvPr>
          <p:cNvSpPr txBox="1">
            <a:spLocks/>
          </p:cNvSpPr>
          <p:nvPr/>
        </p:nvSpPr>
        <p:spPr>
          <a:xfrm>
            <a:off x="8276253" y="1065198"/>
            <a:ext cx="3294853" cy="886655"/>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50000"/>
              </a:lnSpc>
              <a:spcBef>
                <a:spcPts val="0"/>
              </a:spcBef>
              <a:spcAft>
                <a:spcPts val="0"/>
              </a:spcAft>
              <a:buFont typeface="Arial" panose="020B0604020202020204" pitchFamily="34" charset="0"/>
              <a:buNone/>
              <a:defRPr lang="fr-FR" sz="2400" kern="1200">
                <a:solidFill>
                  <a:schemeClr val="tx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lang="fr-FR" sz="1800" kern="1200">
                <a:solidFill>
                  <a:schemeClr val="tx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lang="fr-FR" sz="1800" kern="1200">
                <a:solidFill>
                  <a:schemeClr val="tx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lang="fr-FR" sz="1800" kern="1200">
                <a:solidFill>
                  <a:schemeClr val="tx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fr-FR" sz="1050" b="1" dirty="0"/>
              <a:t>Diriez-vous de votre DAM qu’il facilite votre relation avec la CPAM ? </a:t>
            </a:r>
          </a:p>
          <a:p>
            <a:r>
              <a:rPr lang="fr-FR" sz="1050" dirty="0">
                <a:solidFill>
                  <a:srgbClr val="FF0000"/>
                </a:solidFill>
              </a:rPr>
              <a:t>Réponses des médecins qui reçoivent leur DAM : </a:t>
            </a:r>
          </a:p>
        </p:txBody>
      </p:sp>
      <p:sp>
        <p:nvSpPr>
          <p:cNvPr id="5" name="ZoneTexte 4">
            <a:extLst>
              <a:ext uri="{FF2B5EF4-FFF2-40B4-BE49-F238E27FC236}">
                <a16:creationId xmlns:a16="http://schemas.microsoft.com/office/drawing/2014/main" id="{11E76B9E-9EAA-098A-80B3-CD00C9DE0670}"/>
              </a:ext>
            </a:extLst>
          </p:cNvPr>
          <p:cNvSpPr txBox="1"/>
          <p:nvPr/>
        </p:nvSpPr>
        <p:spPr>
          <a:xfrm>
            <a:off x="8549776" y="5336449"/>
            <a:ext cx="3341136" cy="261610"/>
          </a:xfrm>
          <a:prstGeom prst="rect">
            <a:avLst/>
          </a:prstGeom>
          <a:noFill/>
        </p:spPr>
        <p:txBody>
          <a:bodyPr wrap="square">
            <a:spAutoFit/>
          </a:bodyPr>
          <a:lstStyle/>
          <a:p>
            <a:r>
              <a:rPr lang="fr-FR" sz="1100" dirty="0"/>
              <a:t>42 % des médecins ont donné une note de 1 à 5</a:t>
            </a:r>
          </a:p>
        </p:txBody>
      </p:sp>
    </p:spTree>
    <p:extLst>
      <p:ext uri="{BB962C8B-B14F-4D97-AF65-F5344CB8AC3E}">
        <p14:creationId xmlns:p14="http://schemas.microsoft.com/office/powerpoint/2010/main" val="84435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688AE27-B54F-79E7-D98F-5580169CEC3C}"/>
              </a:ext>
            </a:extLst>
          </p:cNvPr>
          <p:cNvSpPr>
            <a:spLocks noGrp="1"/>
          </p:cNvSpPr>
          <p:nvPr>
            <p:ph type="sldNum" sz="quarter" idx="12"/>
          </p:nvPr>
        </p:nvSpPr>
        <p:spPr/>
        <p:txBody>
          <a:bodyPr/>
          <a:lstStyle/>
          <a:p>
            <a:pPr rtl="0"/>
            <a:fld id="{B5CEABB6-07DC-46E8-9B57-56EC44A396E5}" type="slidenum">
              <a:rPr lang="fr-FR" smtClean="0"/>
              <a:pPr rtl="0"/>
              <a:t>17</a:t>
            </a:fld>
            <a:endParaRPr lang="fr-FR" dirty="0"/>
          </a:p>
        </p:txBody>
      </p:sp>
      <p:sp>
        <p:nvSpPr>
          <p:cNvPr id="9" name="Espace réservé du contenu 3">
            <a:extLst>
              <a:ext uri="{FF2B5EF4-FFF2-40B4-BE49-F238E27FC236}">
                <a16:creationId xmlns:a16="http://schemas.microsoft.com/office/drawing/2014/main" id="{C070DB81-578D-3218-6CD5-F398C06FFBD4}"/>
              </a:ext>
            </a:extLst>
          </p:cNvPr>
          <p:cNvSpPr>
            <a:spLocks noGrp="1"/>
          </p:cNvSpPr>
          <p:nvPr>
            <p:ph sz="half" idx="14"/>
          </p:nvPr>
        </p:nvSpPr>
        <p:spPr>
          <a:xfrm>
            <a:off x="2928299" y="881967"/>
            <a:ext cx="6704414" cy="1020147"/>
          </a:xfrm>
        </p:spPr>
        <p:txBody>
          <a:bodyPr>
            <a:normAutofit/>
          </a:bodyPr>
          <a:lstStyle/>
          <a:p>
            <a:r>
              <a:rPr lang="fr-FR" b="1" dirty="0"/>
              <a:t>Quelques verbatims (295 postés)</a:t>
            </a:r>
            <a:endParaRPr lang="fr-FR" dirty="0">
              <a:solidFill>
                <a:srgbClr val="FF0000"/>
              </a:solidFill>
            </a:endParaRPr>
          </a:p>
        </p:txBody>
      </p:sp>
      <p:sp>
        <p:nvSpPr>
          <p:cNvPr id="11" name="Titre 1">
            <a:extLst>
              <a:ext uri="{FF2B5EF4-FFF2-40B4-BE49-F238E27FC236}">
                <a16:creationId xmlns:a16="http://schemas.microsoft.com/office/drawing/2014/main" id="{17DC3B18-7263-8C60-787A-ACD4CF3B06F7}"/>
              </a:ext>
            </a:extLst>
          </p:cNvPr>
          <p:cNvSpPr>
            <a:spLocks noGrp="1"/>
          </p:cNvSpPr>
          <p:nvPr>
            <p:ph type="title"/>
          </p:nvPr>
        </p:nvSpPr>
        <p:spPr>
          <a:xfrm>
            <a:off x="2928299" y="-249316"/>
            <a:ext cx="7889768" cy="1314514"/>
          </a:xfrm>
        </p:spPr>
        <p:txBody>
          <a:bodyPr/>
          <a:lstStyle/>
          <a:p>
            <a:r>
              <a:rPr lang="fr-FR" dirty="0"/>
              <a:t>VOUS ET votre CPAM</a:t>
            </a:r>
          </a:p>
        </p:txBody>
      </p:sp>
      <p:graphicFrame>
        <p:nvGraphicFramePr>
          <p:cNvPr id="3" name="Tableau 2">
            <a:extLst>
              <a:ext uri="{FF2B5EF4-FFF2-40B4-BE49-F238E27FC236}">
                <a16:creationId xmlns:a16="http://schemas.microsoft.com/office/drawing/2014/main" id="{F7BABCCF-5F5C-9E02-FC05-73501CA81F04}"/>
              </a:ext>
            </a:extLst>
          </p:cNvPr>
          <p:cNvGraphicFramePr>
            <a:graphicFrameLocks noGrp="1"/>
          </p:cNvGraphicFramePr>
          <p:nvPr>
            <p:extLst>
              <p:ext uri="{D42A27DB-BD31-4B8C-83A1-F6EECF244321}">
                <p14:modId xmlns:p14="http://schemas.microsoft.com/office/powerpoint/2010/main" val="3842536609"/>
              </p:ext>
            </p:extLst>
          </p:nvPr>
        </p:nvGraphicFramePr>
        <p:xfrm>
          <a:off x="4400550" y="1658934"/>
          <a:ext cx="7571987" cy="5062541"/>
        </p:xfrm>
        <a:graphic>
          <a:graphicData uri="http://schemas.openxmlformats.org/drawingml/2006/table">
            <a:tbl>
              <a:tblPr firstRow="1" bandRow="1">
                <a:effectLst>
                  <a:outerShdw blurRad="50800" dist="50800" dir="720000" algn="ctr" rotWithShape="0">
                    <a:srgbClr val="000000">
                      <a:alpha val="43137"/>
                    </a:srgbClr>
                  </a:outerShdw>
                </a:effectLst>
                <a:tableStyleId>{C4B1156A-380E-4F78-BDF5-A606A8083BF9}</a:tableStyleId>
              </a:tblPr>
              <a:tblGrid>
                <a:gridCol w="7571987">
                  <a:extLst>
                    <a:ext uri="{9D8B030D-6E8A-4147-A177-3AD203B41FA5}">
                      <a16:colId xmlns:a16="http://schemas.microsoft.com/office/drawing/2014/main" val="3167542198"/>
                    </a:ext>
                  </a:extLst>
                </a:gridCol>
              </a:tblGrid>
              <a:tr h="802103">
                <a:tc>
                  <a:txBody>
                    <a:bodyPr/>
                    <a:lstStyle/>
                    <a:p>
                      <a:r>
                        <a:rPr lang="fr-FR" sz="1100" b="0" i="0" kern="1200" dirty="0">
                          <a:solidFill>
                            <a:schemeClr val="dk1"/>
                          </a:solidFill>
                          <a:effectLst/>
                          <a:latin typeface="+mn-lt"/>
                          <a:ea typeface="+mn-ea"/>
                          <a:cs typeface="+mn-cs"/>
                        </a:rPr>
                        <a:t>DAM toujours très aimable, mais contenus des entretiens peu informatifs, redite sur le bon usage de tel ou tel médicament, vérification des indicateurs de la ROSP (en le faisant une fois, on sait le faire pour le restant de sa carrière)... entretiens pas très utiles à mon sens</a:t>
                      </a:r>
                      <a:endParaRPr lang="fr-FR" sz="1100" dirty="0"/>
                    </a:p>
                  </a:txBody>
                  <a:tcPr>
                    <a:noFill/>
                  </a:tcPr>
                </a:tc>
                <a:extLst>
                  <a:ext uri="{0D108BD9-81ED-4DB2-BD59-A6C34878D82A}">
                    <a16:rowId xmlns:a16="http://schemas.microsoft.com/office/drawing/2014/main" val="2862879019"/>
                  </a:ext>
                </a:extLst>
              </a:tr>
              <a:tr h="483087">
                <a:tc>
                  <a:txBody>
                    <a:bodyPr/>
                    <a:lstStyle/>
                    <a:p>
                      <a:r>
                        <a:rPr lang="fr-FR" sz="1100" b="0" i="0" kern="1200" dirty="0">
                          <a:solidFill>
                            <a:schemeClr val="dk1"/>
                          </a:solidFill>
                          <a:effectLst/>
                          <a:latin typeface="+mn-lt"/>
                          <a:ea typeface="+mn-ea"/>
                          <a:cs typeface="+mn-cs"/>
                        </a:rPr>
                        <a:t>C'est très rare que ma conseillère arrive à résoudre mes problèmes et j'ai de grandes difficultés à joindre la plateforme.</a:t>
                      </a:r>
                    </a:p>
                  </a:txBody>
                  <a:tcPr>
                    <a:noFill/>
                  </a:tcPr>
                </a:tc>
                <a:extLst>
                  <a:ext uri="{0D108BD9-81ED-4DB2-BD59-A6C34878D82A}">
                    <a16:rowId xmlns:a16="http://schemas.microsoft.com/office/drawing/2014/main" val="2731977372"/>
                  </a:ext>
                </a:extLst>
              </a:tr>
              <a:tr h="483087">
                <a:tc>
                  <a:txBody>
                    <a:bodyPr/>
                    <a:lstStyle/>
                    <a:p>
                      <a:r>
                        <a:rPr lang="fr-FR" sz="1100" b="0" i="0" kern="1200" dirty="0">
                          <a:solidFill>
                            <a:schemeClr val="dk1"/>
                          </a:solidFill>
                          <a:effectLst/>
                          <a:latin typeface="+mn-lt"/>
                          <a:ea typeface="+mn-ea"/>
                          <a:cs typeface="+mn-cs"/>
                        </a:rPr>
                        <a:t>Aucun soutien pour mon installation il y a 3 ans. Jamais aucune visite. Aucune aide au codage ni explication sur les indus… les différentes caisses</a:t>
                      </a:r>
                      <a:endParaRPr lang="fr-FR" sz="1100" dirty="0"/>
                    </a:p>
                  </a:txBody>
                  <a:tcPr>
                    <a:noFill/>
                  </a:tcPr>
                </a:tc>
                <a:extLst>
                  <a:ext uri="{0D108BD9-81ED-4DB2-BD59-A6C34878D82A}">
                    <a16:rowId xmlns:a16="http://schemas.microsoft.com/office/drawing/2014/main" val="2493590621"/>
                  </a:ext>
                </a:extLst>
              </a:tr>
              <a:tr h="483087">
                <a:tc>
                  <a:txBody>
                    <a:bodyPr/>
                    <a:lstStyle/>
                    <a:p>
                      <a:r>
                        <a:rPr lang="fr-FR" sz="1100" b="0" i="0" kern="1200" dirty="0">
                          <a:solidFill>
                            <a:schemeClr val="dk1"/>
                          </a:solidFill>
                          <a:effectLst/>
                          <a:latin typeface="+mn-lt"/>
                          <a:ea typeface="+mn-ea"/>
                          <a:cs typeface="+mn-cs"/>
                        </a:rPr>
                        <a:t>malheureusement on sent bien que la DAM n'est qu'un "prétexte" de lien entre la CPAM et le praticien,... la mienne est charmante mais elle me dit souvent qu'elle ne peut que dispatcher les questions....</a:t>
                      </a:r>
                      <a:endParaRPr lang="fr-FR" sz="1100" dirty="0"/>
                    </a:p>
                  </a:txBody>
                  <a:tcPr>
                    <a:noFill/>
                  </a:tcPr>
                </a:tc>
                <a:extLst>
                  <a:ext uri="{0D108BD9-81ED-4DB2-BD59-A6C34878D82A}">
                    <a16:rowId xmlns:a16="http://schemas.microsoft.com/office/drawing/2014/main" val="1908139664"/>
                  </a:ext>
                </a:extLst>
              </a:tr>
              <a:tr h="396282">
                <a:tc>
                  <a:txBody>
                    <a:bodyPr/>
                    <a:lstStyle/>
                    <a:p>
                      <a:r>
                        <a:rPr lang="fr-FR" sz="1100" b="0" i="0" kern="1200" dirty="0">
                          <a:solidFill>
                            <a:schemeClr val="dk1"/>
                          </a:solidFill>
                          <a:effectLst/>
                          <a:latin typeface="+mn-lt"/>
                          <a:ea typeface="+mn-ea"/>
                          <a:cs typeface="+mn-cs"/>
                        </a:rPr>
                        <a:t>compliqué de voir des personnes qui n'ont aucune expertise nous faire la leçon sur comment faire notre travail</a:t>
                      </a:r>
                      <a:endParaRPr lang="fr-FR" sz="1100" dirty="0"/>
                    </a:p>
                  </a:txBody>
                  <a:tcPr>
                    <a:noFill/>
                  </a:tcPr>
                </a:tc>
                <a:extLst>
                  <a:ext uri="{0D108BD9-81ED-4DB2-BD59-A6C34878D82A}">
                    <a16:rowId xmlns:a16="http://schemas.microsoft.com/office/drawing/2014/main" val="2426053854"/>
                  </a:ext>
                </a:extLst>
              </a:tr>
              <a:tr h="483087">
                <a:tc>
                  <a:txBody>
                    <a:bodyPr/>
                    <a:lstStyle/>
                    <a:p>
                      <a:r>
                        <a:rPr lang="fr-FR" sz="1100" b="0" i="0" kern="1200" dirty="0">
                          <a:solidFill>
                            <a:schemeClr val="dk1"/>
                          </a:solidFill>
                          <a:effectLst/>
                          <a:latin typeface="+mn-lt"/>
                          <a:ea typeface="+mn-ea"/>
                          <a:cs typeface="+mn-cs"/>
                        </a:rPr>
                        <a:t>Un Monsieur très sympathique qui répond à mes questions et comprend tout à fait nos multiples problèmes mais il ne peut rien!</a:t>
                      </a:r>
                      <a:endParaRPr lang="fr-FR" sz="1600" dirty="0"/>
                    </a:p>
                  </a:txBody>
                  <a:tcPr>
                    <a:noFill/>
                  </a:tcPr>
                </a:tc>
                <a:extLst>
                  <a:ext uri="{0D108BD9-81ED-4DB2-BD59-A6C34878D82A}">
                    <a16:rowId xmlns:a16="http://schemas.microsoft.com/office/drawing/2014/main" val="2598117592"/>
                  </a:ext>
                </a:extLst>
              </a:tr>
              <a:tr h="672871">
                <a:tc>
                  <a:txBody>
                    <a:bodyPr/>
                    <a:lstStyle/>
                    <a:p>
                      <a:r>
                        <a:rPr lang="fr-FR" sz="1100" b="0" i="0" kern="1200" dirty="0">
                          <a:solidFill>
                            <a:schemeClr val="dk1"/>
                          </a:solidFill>
                          <a:effectLst/>
                          <a:latin typeface="+mn-lt"/>
                          <a:ea typeface="+mn-ea"/>
                          <a:cs typeface="+mn-cs"/>
                        </a:rPr>
                        <a:t>Je trouve le rôle du DAM complétement inutile. Malgré toute la sympathie que j’ai pour lui, (en dix ans, j’ai dû le voir moins de 5 fois) les informations/recommandations de la CPAM ne sont pas très pertinentes. Et cette manie de vouloir nous comparer aux autres, en nous distribuant des bonnes ou mauvaises notes …</a:t>
                      </a:r>
                      <a:endParaRPr lang="fr-FR" sz="1100" dirty="0"/>
                    </a:p>
                  </a:txBody>
                  <a:tcPr>
                    <a:noFill/>
                  </a:tcPr>
                </a:tc>
                <a:extLst>
                  <a:ext uri="{0D108BD9-81ED-4DB2-BD59-A6C34878D82A}">
                    <a16:rowId xmlns:a16="http://schemas.microsoft.com/office/drawing/2014/main" val="4131394020"/>
                  </a:ext>
                </a:extLst>
              </a:tr>
              <a:tr h="862655">
                <a:tc>
                  <a:txBody>
                    <a:bodyPr/>
                    <a:lstStyle/>
                    <a:p>
                      <a:r>
                        <a:rPr lang="fr-FR" sz="1100" b="0" i="0" kern="1200" dirty="0">
                          <a:solidFill>
                            <a:schemeClr val="dk1"/>
                          </a:solidFill>
                          <a:effectLst/>
                          <a:latin typeface="+mn-lt"/>
                          <a:ea typeface="+mn-ea"/>
                          <a:cs typeface="+mn-cs"/>
                        </a:rPr>
                        <a:t>Récemment installé je n'ai eu que peu de rapport avec mon DAM mais quand je lui pose des questions il me répond par des extraits du compte Ameli pro qui ne répondent pas à ma question et je suis obligé de le relancer pour avoir une réponse mais qui souvent me semble peu fiable (et j’ai eu déjà eu le cas où j’ai eu un rejet alors que j'avais fait ce qu’il m’avait dit…)</a:t>
                      </a:r>
                      <a:endParaRPr lang="fr-FR" sz="1100" dirty="0"/>
                    </a:p>
                  </a:txBody>
                  <a:tcPr>
                    <a:noFill/>
                  </a:tcPr>
                </a:tc>
                <a:extLst>
                  <a:ext uri="{0D108BD9-81ED-4DB2-BD59-A6C34878D82A}">
                    <a16:rowId xmlns:a16="http://schemas.microsoft.com/office/drawing/2014/main" val="3176182371"/>
                  </a:ext>
                </a:extLst>
              </a:tr>
              <a:tr h="396282">
                <a:tc>
                  <a:txBody>
                    <a:bodyPr/>
                    <a:lstStyle/>
                    <a:p>
                      <a:r>
                        <a:rPr lang="fr-FR" sz="1100" b="0" i="0" kern="1200" dirty="0">
                          <a:solidFill>
                            <a:schemeClr val="dk1"/>
                          </a:solidFill>
                          <a:effectLst/>
                          <a:latin typeface="+mn-lt"/>
                          <a:ea typeface="+mn-ea"/>
                          <a:cs typeface="+mn-cs"/>
                        </a:rPr>
                        <a:t>Il a rarement la réponse à mes questions mais il a le mérite d’essayer</a:t>
                      </a:r>
                    </a:p>
                  </a:txBody>
                  <a:tcPr>
                    <a:noFill/>
                  </a:tcPr>
                </a:tc>
                <a:extLst>
                  <a:ext uri="{0D108BD9-81ED-4DB2-BD59-A6C34878D82A}">
                    <a16:rowId xmlns:a16="http://schemas.microsoft.com/office/drawing/2014/main" val="3209460718"/>
                  </a:ext>
                </a:extLst>
              </a:tr>
            </a:tbl>
          </a:graphicData>
        </a:graphic>
      </p:graphicFrame>
    </p:spTree>
    <p:extLst>
      <p:ext uri="{BB962C8B-B14F-4D97-AF65-F5344CB8AC3E}">
        <p14:creationId xmlns:p14="http://schemas.microsoft.com/office/powerpoint/2010/main" val="308902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815C6-3AD0-46E6-A74A-1967BD91AF50}"/>
              </a:ext>
            </a:extLst>
          </p:cNvPr>
          <p:cNvSpPr>
            <a:spLocks noGrp="1"/>
          </p:cNvSpPr>
          <p:nvPr>
            <p:ph type="ctrTitle"/>
          </p:nvPr>
        </p:nvSpPr>
        <p:spPr>
          <a:xfrm>
            <a:off x="4676775" y="-809625"/>
            <a:ext cx="7515225" cy="6667500"/>
          </a:xfrm>
        </p:spPr>
        <p:txBody>
          <a:bodyPr rtlCol="0">
            <a:normAutofit/>
          </a:bodyPr>
          <a:lstStyle>
            <a:defPPr>
              <a:defRPr lang="fr-FR"/>
            </a:defPPr>
          </a:lstStyle>
          <a:p>
            <a:pPr rtl="0"/>
            <a:r>
              <a:rPr lang="fr-FR" sz="4800" dirty="0"/>
              <a:t>Votre CPAM et VOUS</a:t>
            </a:r>
            <a:br>
              <a:rPr lang="fr-FR" sz="4800" dirty="0"/>
            </a:br>
            <a:r>
              <a:rPr lang="fr-FR" sz="2800" dirty="0"/>
              <a:t>Votre MEDECIN CONSEIL</a:t>
            </a:r>
            <a:endParaRPr lang="fr-FR" sz="4800" dirty="0"/>
          </a:p>
        </p:txBody>
      </p:sp>
    </p:spTree>
    <p:extLst>
      <p:ext uri="{BB962C8B-B14F-4D97-AF65-F5344CB8AC3E}">
        <p14:creationId xmlns:p14="http://schemas.microsoft.com/office/powerpoint/2010/main" val="2233108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630AB-DCBC-43EA-3FEA-F56F512DA87B}"/>
              </a:ext>
            </a:extLst>
          </p:cNvPr>
          <p:cNvSpPr>
            <a:spLocks noGrp="1"/>
          </p:cNvSpPr>
          <p:nvPr>
            <p:ph type="title"/>
          </p:nvPr>
        </p:nvSpPr>
        <p:spPr>
          <a:xfrm>
            <a:off x="1502827" y="355599"/>
            <a:ext cx="9459200" cy="1939925"/>
          </a:xfrm>
        </p:spPr>
        <p:txBody>
          <a:bodyPr>
            <a:normAutofit/>
          </a:bodyPr>
          <a:lstStyle/>
          <a:p>
            <a:r>
              <a:rPr lang="fr-FR" sz="5400" dirty="0"/>
              <a:t>VOUS ET votre CPAM</a:t>
            </a:r>
          </a:p>
        </p:txBody>
      </p:sp>
      <p:sp>
        <p:nvSpPr>
          <p:cNvPr id="4" name="Espace réservé du contenu 3">
            <a:extLst>
              <a:ext uri="{FF2B5EF4-FFF2-40B4-BE49-F238E27FC236}">
                <a16:creationId xmlns:a16="http://schemas.microsoft.com/office/drawing/2014/main" id="{8C5A42FD-3F12-2CE8-9AF9-6B768F4C7FB4}"/>
              </a:ext>
            </a:extLst>
          </p:cNvPr>
          <p:cNvSpPr>
            <a:spLocks noGrp="1"/>
          </p:cNvSpPr>
          <p:nvPr>
            <p:ph sz="half" idx="16"/>
          </p:nvPr>
        </p:nvSpPr>
        <p:spPr>
          <a:xfrm>
            <a:off x="3167774" y="1820066"/>
            <a:ext cx="2132352" cy="950915"/>
          </a:xfrm>
        </p:spPr>
        <p:txBody>
          <a:bodyPr/>
          <a:lstStyle/>
          <a:p>
            <a:pPr marL="0" indent="0">
              <a:buNone/>
            </a:pPr>
            <a:r>
              <a:rPr lang="fr-FR" dirty="0"/>
              <a:t>Connaissez-vous votre médecin conseil ?</a:t>
            </a:r>
          </a:p>
        </p:txBody>
      </p:sp>
      <p:sp>
        <p:nvSpPr>
          <p:cNvPr id="5" name="Espace réservé du numéro de diapositive 4">
            <a:extLst>
              <a:ext uri="{FF2B5EF4-FFF2-40B4-BE49-F238E27FC236}">
                <a16:creationId xmlns:a16="http://schemas.microsoft.com/office/drawing/2014/main" id="{0BF2B43A-FF89-87C1-C822-8B35DD9B3498}"/>
              </a:ext>
            </a:extLst>
          </p:cNvPr>
          <p:cNvSpPr>
            <a:spLocks noGrp="1"/>
          </p:cNvSpPr>
          <p:nvPr>
            <p:ph type="sldNum" sz="quarter" idx="12"/>
          </p:nvPr>
        </p:nvSpPr>
        <p:spPr/>
        <p:txBody>
          <a:bodyPr/>
          <a:lstStyle/>
          <a:p>
            <a:pPr rtl="0"/>
            <a:fld id="{B5CEABB6-07DC-46E8-9B57-56EC44A396E5}" type="slidenum">
              <a:rPr lang="fr-FR" smtClean="0"/>
              <a:pPr rtl="0"/>
              <a:t>19</a:t>
            </a:fld>
            <a:endParaRPr lang="fr-FR" dirty="0"/>
          </a:p>
        </p:txBody>
      </p:sp>
      <p:graphicFrame>
        <p:nvGraphicFramePr>
          <p:cNvPr id="9" name="Graphique 8">
            <a:extLst>
              <a:ext uri="{FF2B5EF4-FFF2-40B4-BE49-F238E27FC236}">
                <a16:creationId xmlns:a16="http://schemas.microsoft.com/office/drawing/2014/main" id="{E91F17C6-2DC3-DE0E-6600-CC56EA964D80}"/>
              </a:ext>
            </a:extLst>
          </p:cNvPr>
          <p:cNvGraphicFramePr/>
          <p:nvPr>
            <p:extLst>
              <p:ext uri="{D42A27DB-BD31-4B8C-83A1-F6EECF244321}">
                <p14:modId xmlns:p14="http://schemas.microsoft.com/office/powerpoint/2010/main" val="2152247740"/>
              </p:ext>
            </p:extLst>
          </p:nvPr>
        </p:nvGraphicFramePr>
        <p:xfrm>
          <a:off x="3070225" y="2562226"/>
          <a:ext cx="4025900" cy="4295774"/>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DB1E972E-36E5-6B5B-8479-1D6936610C59}"/>
              </a:ext>
            </a:extLst>
          </p:cNvPr>
          <p:cNvSpPr txBox="1"/>
          <p:nvPr/>
        </p:nvSpPr>
        <p:spPr>
          <a:xfrm>
            <a:off x="7032652" y="1745258"/>
            <a:ext cx="2324100" cy="923330"/>
          </a:xfrm>
          <a:prstGeom prst="rect">
            <a:avLst/>
          </a:prstGeom>
          <a:noFill/>
        </p:spPr>
        <p:txBody>
          <a:bodyPr wrap="square" rtlCol="0">
            <a:spAutoFit/>
          </a:bodyPr>
          <a:lstStyle/>
          <a:p>
            <a:r>
              <a:rPr lang="fr-FR" dirty="0">
                <a:solidFill>
                  <a:schemeClr val="bg1"/>
                </a:solidFill>
              </a:rPr>
              <a:t>Votre médecin conseil est-il (elle) facile à joindre ?</a:t>
            </a:r>
          </a:p>
        </p:txBody>
      </p:sp>
      <p:graphicFrame>
        <p:nvGraphicFramePr>
          <p:cNvPr id="13" name="Graphique 12">
            <a:extLst>
              <a:ext uri="{FF2B5EF4-FFF2-40B4-BE49-F238E27FC236}">
                <a16:creationId xmlns:a16="http://schemas.microsoft.com/office/drawing/2014/main" id="{F5A900AD-B124-28B2-93BD-81BF0B9EF60A}"/>
              </a:ext>
            </a:extLst>
          </p:cNvPr>
          <p:cNvGraphicFramePr/>
          <p:nvPr>
            <p:extLst>
              <p:ext uri="{D42A27DB-BD31-4B8C-83A1-F6EECF244321}">
                <p14:modId xmlns:p14="http://schemas.microsoft.com/office/powerpoint/2010/main" val="2483475963"/>
              </p:ext>
            </p:extLst>
          </p:nvPr>
        </p:nvGraphicFramePr>
        <p:xfrm>
          <a:off x="6814569" y="2774950"/>
          <a:ext cx="4802811"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99126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A4C7EA0-D091-9195-625B-2C865D4AF24B}"/>
              </a:ext>
            </a:extLst>
          </p:cNvPr>
          <p:cNvSpPr>
            <a:spLocks noGrp="1"/>
          </p:cNvSpPr>
          <p:nvPr>
            <p:ph type="title"/>
          </p:nvPr>
        </p:nvSpPr>
        <p:spPr>
          <a:xfrm>
            <a:off x="186613" y="1212979"/>
            <a:ext cx="7819052" cy="1673095"/>
          </a:xfrm>
        </p:spPr>
        <p:txBody>
          <a:bodyPr anchor="t">
            <a:normAutofit/>
          </a:bodyPr>
          <a:lstStyle/>
          <a:p>
            <a:pPr algn="ctr"/>
            <a:r>
              <a:rPr lang="fr-FR" sz="1800" dirty="0"/>
              <a:t>Enquête de satisfaction conduite auprès des 20 000 MEDECINS LIBERAUX FRANCILIENS au premier trimestre 2024.</a:t>
            </a:r>
            <a:br>
              <a:rPr lang="fr-FR" sz="1800" dirty="0"/>
            </a:br>
            <a:r>
              <a:rPr lang="fr-FR" sz="1800" dirty="0"/>
              <a:t> </a:t>
            </a:r>
            <a:br>
              <a:rPr lang="fr-FR" sz="1800" dirty="0"/>
            </a:br>
            <a:r>
              <a:rPr lang="fr-FR" sz="1800" dirty="0"/>
              <a:t>1169 médecins ont répondu à cette enquête</a:t>
            </a:r>
          </a:p>
        </p:txBody>
      </p:sp>
      <p:sp>
        <p:nvSpPr>
          <p:cNvPr id="4" name="Espace réservé du numéro de diapositive 3">
            <a:extLst>
              <a:ext uri="{FF2B5EF4-FFF2-40B4-BE49-F238E27FC236}">
                <a16:creationId xmlns:a16="http://schemas.microsoft.com/office/drawing/2014/main" id="{48B7FF28-0D78-3DD5-5CE1-1A8881B566CE}"/>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fr-FR" smtClean="0"/>
              <a:pPr rtl="0">
                <a:spcAft>
                  <a:spcPts val="600"/>
                </a:spcAft>
              </a:pPr>
              <a:t>2</a:t>
            </a:fld>
            <a:endParaRPr lang="fr-FR"/>
          </a:p>
        </p:txBody>
      </p:sp>
      <p:sp>
        <p:nvSpPr>
          <p:cNvPr id="6" name="ZoneTexte 5">
            <a:extLst>
              <a:ext uri="{FF2B5EF4-FFF2-40B4-BE49-F238E27FC236}">
                <a16:creationId xmlns:a16="http://schemas.microsoft.com/office/drawing/2014/main" id="{31F19F10-BB60-D4B3-2D74-71323470540E}"/>
              </a:ext>
            </a:extLst>
          </p:cNvPr>
          <p:cNvSpPr txBox="1"/>
          <p:nvPr/>
        </p:nvSpPr>
        <p:spPr>
          <a:xfrm>
            <a:off x="6431002" y="3382633"/>
            <a:ext cx="2148145" cy="965431"/>
          </a:xfrm>
          <a:prstGeom prst="rect">
            <a:avLst/>
          </a:prstGeom>
          <a:noFill/>
        </p:spPr>
        <p:txBody>
          <a:bodyPr wrap="square" rtlCol="0">
            <a:spAutoFit/>
          </a:bodyPr>
          <a:lstStyle/>
          <a:p>
            <a:endParaRPr lang="fr-FR" dirty="0"/>
          </a:p>
        </p:txBody>
      </p:sp>
      <p:pic>
        <p:nvPicPr>
          <p:cNvPr id="5" name="Image 4" descr="Une image contenant texte, Police, Graphique, graphisme&#10;&#10;Description générée automatiquement">
            <a:extLst>
              <a:ext uri="{FF2B5EF4-FFF2-40B4-BE49-F238E27FC236}">
                <a16:creationId xmlns:a16="http://schemas.microsoft.com/office/drawing/2014/main" id="{5279936F-A2A1-8D9F-5B18-AB23AB060A33}"/>
              </a:ext>
            </a:extLst>
          </p:cNvPr>
          <p:cNvPicPr>
            <a:picLocks noChangeAspect="1"/>
          </p:cNvPicPr>
          <p:nvPr/>
        </p:nvPicPr>
        <p:blipFill>
          <a:blip r:embed="rId2"/>
          <a:stretch>
            <a:fillRect/>
          </a:stretch>
        </p:blipFill>
        <p:spPr>
          <a:xfrm>
            <a:off x="925363" y="3429000"/>
            <a:ext cx="6022921" cy="1895575"/>
          </a:xfrm>
          <a:prstGeom prst="rect">
            <a:avLst/>
          </a:prstGeom>
        </p:spPr>
      </p:pic>
    </p:spTree>
    <p:extLst>
      <p:ext uri="{BB962C8B-B14F-4D97-AF65-F5344CB8AC3E}">
        <p14:creationId xmlns:p14="http://schemas.microsoft.com/office/powerpoint/2010/main" val="39424760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A1F9E-9968-36D6-34BC-8883BF234EE2}"/>
              </a:ext>
            </a:extLst>
          </p:cNvPr>
          <p:cNvSpPr>
            <a:spLocks noGrp="1"/>
          </p:cNvSpPr>
          <p:nvPr>
            <p:ph type="title"/>
          </p:nvPr>
        </p:nvSpPr>
        <p:spPr>
          <a:xfrm>
            <a:off x="823734" y="502920"/>
            <a:ext cx="6589150" cy="1325880"/>
          </a:xfrm>
        </p:spPr>
        <p:txBody>
          <a:bodyPr/>
          <a:lstStyle/>
          <a:p>
            <a:r>
              <a:rPr lang="fr-FR" dirty="0"/>
              <a:t>VOUS ET votre CPAM</a:t>
            </a:r>
          </a:p>
        </p:txBody>
      </p:sp>
      <p:sp>
        <p:nvSpPr>
          <p:cNvPr id="3" name="Espace réservé du numéro de diapositive 2">
            <a:extLst>
              <a:ext uri="{FF2B5EF4-FFF2-40B4-BE49-F238E27FC236}">
                <a16:creationId xmlns:a16="http://schemas.microsoft.com/office/drawing/2014/main" id="{63389421-30C9-9083-5161-6389812FD019}"/>
              </a:ext>
            </a:extLst>
          </p:cNvPr>
          <p:cNvSpPr>
            <a:spLocks noGrp="1"/>
          </p:cNvSpPr>
          <p:nvPr>
            <p:ph type="sldNum" sz="quarter" idx="12"/>
          </p:nvPr>
        </p:nvSpPr>
        <p:spPr/>
        <p:txBody>
          <a:bodyPr/>
          <a:lstStyle/>
          <a:p>
            <a:pPr rtl="0"/>
            <a:fld id="{B5CEABB6-07DC-46E8-9B57-56EC44A396E5}" type="slidenum">
              <a:rPr lang="fr-FR" smtClean="0"/>
              <a:pPr rtl="0"/>
              <a:t>20</a:t>
            </a:fld>
            <a:endParaRPr lang="fr-FR" dirty="0"/>
          </a:p>
        </p:txBody>
      </p:sp>
      <p:graphicFrame>
        <p:nvGraphicFramePr>
          <p:cNvPr id="7" name="Espace réservé du contenu 6">
            <a:extLst>
              <a:ext uri="{FF2B5EF4-FFF2-40B4-BE49-F238E27FC236}">
                <a16:creationId xmlns:a16="http://schemas.microsoft.com/office/drawing/2014/main" id="{B2E4B60C-EFF2-231A-AA60-DBC7A46AC3F7}"/>
              </a:ext>
            </a:extLst>
          </p:cNvPr>
          <p:cNvGraphicFramePr>
            <a:graphicFrameLocks noGrp="1"/>
          </p:cNvGraphicFramePr>
          <p:nvPr>
            <p:ph sz="half" idx="14"/>
            <p:extLst>
              <p:ext uri="{D42A27DB-BD31-4B8C-83A1-F6EECF244321}">
                <p14:modId xmlns:p14="http://schemas.microsoft.com/office/powerpoint/2010/main" val="3706074547"/>
              </p:ext>
            </p:extLst>
          </p:nvPr>
        </p:nvGraphicFramePr>
        <p:xfrm>
          <a:off x="340393" y="2447925"/>
          <a:ext cx="3657600" cy="3907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a:extLst>
              <a:ext uri="{FF2B5EF4-FFF2-40B4-BE49-F238E27FC236}">
                <a16:creationId xmlns:a16="http://schemas.microsoft.com/office/drawing/2014/main" id="{14FFBFEA-EB09-FA06-92EE-6369D8A8BA76}"/>
              </a:ext>
            </a:extLst>
          </p:cNvPr>
          <p:cNvGraphicFramePr/>
          <p:nvPr>
            <p:extLst>
              <p:ext uri="{D42A27DB-BD31-4B8C-83A1-F6EECF244321}">
                <p14:modId xmlns:p14="http://schemas.microsoft.com/office/powerpoint/2010/main" val="2152629422"/>
              </p:ext>
            </p:extLst>
          </p:nvPr>
        </p:nvGraphicFramePr>
        <p:xfrm>
          <a:off x="3842084" y="2526030"/>
          <a:ext cx="3968416" cy="3829050"/>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a:extLst>
              <a:ext uri="{FF2B5EF4-FFF2-40B4-BE49-F238E27FC236}">
                <a16:creationId xmlns:a16="http://schemas.microsoft.com/office/drawing/2014/main" id="{B9AC42C7-9745-F598-6F37-67EDB22CB9F4}"/>
              </a:ext>
            </a:extLst>
          </p:cNvPr>
          <p:cNvSpPr txBox="1"/>
          <p:nvPr/>
        </p:nvSpPr>
        <p:spPr>
          <a:xfrm>
            <a:off x="813134" y="1367135"/>
            <a:ext cx="2952750" cy="923330"/>
          </a:xfrm>
          <a:prstGeom prst="rect">
            <a:avLst/>
          </a:prstGeom>
          <a:noFill/>
        </p:spPr>
        <p:txBody>
          <a:bodyPr wrap="square" rtlCol="0">
            <a:spAutoFit/>
          </a:bodyPr>
          <a:lstStyle/>
          <a:p>
            <a:r>
              <a:rPr lang="fr-FR" dirty="0">
                <a:solidFill>
                  <a:schemeClr val="bg1"/>
                </a:solidFill>
              </a:rPr>
              <a:t>Connaissez-vous votre médecin conseil ?</a:t>
            </a:r>
          </a:p>
          <a:p>
            <a:endParaRPr lang="fr-FR" dirty="0"/>
          </a:p>
        </p:txBody>
      </p:sp>
    </p:spTree>
    <p:extLst>
      <p:ext uri="{BB962C8B-B14F-4D97-AF65-F5344CB8AC3E}">
        <p14:creationId xmlns:p14="http://schemas.microsoft.com/office/powerpoint/2010/main" val="411399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54145A-B481-7A95-45C5-4DF5128CF4DC}"/>
              </a:ext>
            </a:extLst>
          </p:cNvPr>
          <p:cNvSpPr>
            <a:spLocks noGrp="1"/>
          </p:cNvSpPr>
          <p:nvPr>
            <p:ph type="ctrTitle"/>
          </p:nvPr>
        </p:nvSpPr>
        <p:spPr>
          <a:xfrm>
            <a:off x="4181475" y="428625"/>
            <a:ext cx="7322820" cy="1676400"/>
          </a:xfrm>
        </p:spPr>
        <p:txBody>
          <a:bodyPr/>
          <a:lstStyle/>
          <a:p>
            <a:r>
              <a:rPr lang="fr-FR" dirty="0"/>
              <a:t>VOUS ET votre CPAM</a:t>
            </a:r>
          </a:p>
        </p:txBody>
      </p:sp>
      <p:sp>
        <p:nvSpPr>
          <p:cNvPr id="3" name="Sous-titre 2">
            <a:extLst>
              <a:ext uri="{FF2B5EF4-FFF2-40B4-BE49-F238E27FC236}">
                <a16:creationId xmlns:a16="http://schemas.microsoft.com/office/drawing/2014/main" id="{76BFCAE7-8FA8-E216-272B-0F519132A060}"/>
              </a:ext>
            </a:extLst>
          </p:cNvPr>
          <p:cNvSpPr>
            <a:spLocks noGrp="1"/>
          </p:cNvSpPr>
          <p:nvPr>
            <p:ph type="subTitle" idx="1"/>
          </p:nvPr>
        </p:nvSpPr>
        <p:spPr>
          <a:xfrm>
            <a:off x="4003221" y="2105025"/>
            <a:ext cx="7836353" cy="914400"/>
          </a:xfrm>
        </p:spPr>
        <p:txBody>
          <a:bodyPr>
            <a:normAutofit/>
          </a:bodyPr>
          <a:lstStyle/>
          <a:p>
            <a:r>
              <a:rPr lang="fr-FR" sz="1600" dirty="0"/>
              <a:t>Avez-vous eu un contact avec votre médecin conseil  durant les 12 derniers mois ?</a:t>
            </a:r>
          </a:p>
        </p:txBody>
      </p:sp>
      <p:sp>
        <p:nvSpPr>
          <p:cNvPr id="4" name="Espace réservé du numéro de diapositive 3">
            <a:extLst>
              <a:ext uri="{FF2B5EF4-FFF2-40B4-BE49-F238E27FC236}">
                <a16:creationId xmlns:a16="http://schemas.microsoft.com/office/drawing/2014/main" id="{00D5778A-FE92-FB32-AC4D-785B03CFBC87}"/>
              </a:ext>
            </a:extLst>
          </p:cNvPr>
          <p:cNvSpPr>
            <a:spLocks noGrp="1"/>
          </p:cNvSpPr>
          <p:nvPr>
            <p:ph type="sldNum" sz="quarter" idx="12"/>
          </p:nvPr>
        </p:nvSpPr>
        <p:spPr/>
        <p:txBody>
          <a:bodyPr/>
          <a:lstStyle/>
          <a:p>
            <a:pPr rtl="0"/>
            <a:fld id="{B5CEABB6-07DC-46E8-9B57-56EC44A396E5}" type="slidenum">
              <a:rPr lang="fr-FR" smtClean="0"/>
              <a:pPr rtl="0"/>
              <a:t>21</a:t>
            </a:fld>
            <a:endParaRPr lang="fr-FR" dirty="0"/>
          </a:p>
        </p:txBody>
      </p:sp>
      <p:graphicFrame>
        <p:nvGraphicFramePr>
          <p:cNvPr id="7" name="Graphique 6">
            <a:extLst>
              <a:ext uri="{FF2B5EF4-FFF2-40B4-BE49-F238E27FC236}">
                <a16:creationId xmlns:a16="http://schemas.microsoft.com/office/drawing/2014/main" id="{AD5891BC-4EA8-7BE9-10EF-6BEB4F6FDD33}"/>
              </a:ext>
            </a:extLst>
          </p:cNvPr>
          <p:cNvGraphicFramePr/>
          <p:nvPr>
            <p:extLst>
              <p:ext uri="{D42A27DB-BD31-4B8C-83A1-F6EECF244321}">
                <p14:modId xmlns:p14="http://schemas.microsoft.com/office/powerpoint/2010/main" val="965039389"/>
              </p:ext>
            </p:extLst>
          </p:nvPr>
        </p:nvGraphicFramePr>
        <p:xfrm>
          <a:off x="6934199" y="2552700"/>
          <a:ext cx="4905376" cy="4010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701269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87A170-7BF8-2EAF-8F60-16FD71346C9C}"/>
              </a:ext>
            </a:extLst>
          </p:cNvPr>
          <p:cNvSpPr>
            <a:spLocks noGrp="1"/>
          </p:cNvSpPr>
          <p:nvPr>
            <p:ph type="title"/>
          </p:nvPr>
        </p:nvSpPr>
        <p:spPr>
          <a:xfrm>
            <a:off x="2428874" y="89902"/>
            <a:ext cx="8086725" cy="1347173"/>
          </a:xfrm>
        </p:spPr>
        <p:txBody>
          <a:bodyPr>
            <a:normAutofit/>
          </a:bodyPr>
          <a:lstStyle/>
          <a:p>
            <a:r>
              <a:rPr lang="fr-FR" dirty="0"/>
              <a:t>VOUS ET votre CPAM</a:t>
            </a:r>
          </a:p>
        </p:txBody>
      </p:sp>
      <p:sp>
        <p:nvSpPr>
          <p:cNvPr id="3" name="Espace réservé du contenu 2">
            <a:extLst>
              <a:ext uri="{FF2B5EF4-FFF2-40B4-BE49-F238E27FC236}">
                <a16:creationId xmlns:a16="http://schemas.microsoft.com/office/drawing/2014/main" id="{D14A14B1-02FE-5B7A-3594-69A68497C4D7}"/>
              </a:ext>
            </a:extLst>
          </p:cNvPr>
          <p:cNvSpPr>
            <a:spLocks noGrp="1"/>
          </p:cNvSpPr>
          <p:nvPr>
            <p:ph sz="half" idx="14"/>
          </p:nvPr>
        </p:nvSpPr>
        <p:spPr>
          <a:xfrm>
            <a:off x="2886075" y="1386134"/>
            <a:ext cx="9239250" cy="862471"/>
          </a:xfrm>
        </p:spPr>
        <p:txBody>
          <a:bodyPr>
            <a:normAutofit fontScale="85000" lnSpcReduction="10000"/>
          </a:bodyPr>
          <a:lstStyle/>
          <a:p>
            <a:r>
              <a:rPr lang="fr-FR" dirty="0"/>
              <a:t>Sur 10, est-ce que les réponses du service médical répondent à vos attentes ? </a:t>
            </a:r>
          </a:p>
        </p:txBody>
      </p:sp>
      <p:sp>
        <p:nvSpPr>
          <p:cNvPr id="4" name="Espace réservé du numéro de diapositive 3">
            <a:extLst>
              <a:ext uri="{FF2B5EF4-FFF2-40B4-BE49-F238E27FC236}">
                <a16:creationId xmlns:a16="http://schemas.microsoft.com/office/drawing/2014/main" id="{D99ECB5E-522D-38A8-9DCE-ABC369F35571}"/>
              </a:ext>
            </a:extLst>
          </p:cNvPr>
          <p:cNvSpPr>
            <a:spLocks noGrp="1"/>
          </p:cNvSpPr>
          <p:nvPr>
            <p:ph type="sldNum" sz="quarter" idx="12"/>
          </p:nvPr>
        </p:nvSpPr>
        <p:spPr/>
        <p:txBody>
          <a:bodyPr/>
          <a:lstStyle/>
          <a:p>
            <a:pPr rtl="0"/>
            <a:fld id="{B5CEABB6-07DC-46E8-9B57-56EC44A396E5}" type="slidenum">
              <a:rPr lang="fr-FR" smtClean="0"/>
              <a:pPr rtl="0"/>
              <a:t>22</a:t>
            </a:fld>
            <a:endParaRPr lang="fr-FR" dirty="0"/>
          </a:p>
        </p:txBody>
      </p:sp>
      <p:graphicFrame>
        <p:nvGraphicFramePr>
          <p:cNvPr id="7" name="Graphique 6">
            <a:extLst>
              <a:ext uri="{FF2B5EF4-FFF2-40B4-BE49-F238E27FC236}">
                <a16:creationId xmlns:a16="http://schemas.microsoft.com/office/drawing/2014/main" id="{0E8839D8-BC0D-78BD-F270-2B2D89657505}"/>
              </a:ext>
            </a:extLst>
          </p:cNvPr>
          <p:cNvGraphicFramePr/>
          <p:nvPr>
            <p:extLst>
              <p:ext uri="{D42A27DB-BD31-4B8C-83A1-F6EECF244321}">
                <p14:modId xmlns:p14="http://schemas.microsoft.com/office/powerpoint/2010/main" val="3074544202"/>
              </p:ext>
            </p:extLst>
          </p:nvPr>
        </p:nvGraphicFramePr>
        <p:xfrm>
          <a:off x="4501146" y="2825907"/>
          <a:ext cx="7234239" cy="3589796"/>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 5">
            <a:extLst>
              <a:ext uri="{FF2B5EF4-FFF2-40B4-BE49-F238E27FC236}">
                <a16:creationId xmlns:a16="http://schemas.microsoft.com/office/drawing/2014/main" id="{2D443D98-503C-6A2D-89C2-B6866EBE927A}"/>
              </a:ext>
            </a:extLst>
          </p:cNvPr>
          <p:cNvPicPr>
            <a:picLocks noChangeAspect="1"/>
          </p:cNvPicPr>
          <p:nvPr/>
        </p:nvPicPr>
        <p:blipFill>
          <a:blip r:embed="rId3"/>
          <a:stretch>
            <a:fillRect/>
          </a:stretch>
        </p:blipFill>
        <p:spPr>
          <a:xfrm>
            <a:off x="3724275" y="2003045"/>
            <a:ext cx="7562850" cy="657225"/>
          </a:xfrm>
          <a:prstGeom prst="rect">
            <a:avLst/>
          </a:prstGeom>
          <a:solidFill>
            <a:schemeClr val="tx2"/>
          </a:solidFill>
          <a:effectLst>
            <a:outerShdw blurRad="50800" dist="50800" dir="1980000" algn="ctr" rotWithShape="0">
              <a:srgbClr val="000000">
                <a:alpha val="43137"/>
              </a:srgbClr>
            </a:outerShdw>
          </a:effectLst>
        </p:spPr>
      </p:pic>
      <p:sp>
        <p:nvSpPr>
          <p:cNvPr id="8" name="ZoneTexte 7">
            <a:extLst>
              <a:ext uri="{FF2B5EF4-FFF2-40B4-BE49-F238E27FC236}">
                <a16:creationId xmlns:a16="http://schemas.microsoft.com/office/drawing/2014/main" id="{B68FE81A-5E6A-9F03-553C-AF58C65B2698}"/>
              </a:ext>
            </a:extLst>
          </p:cNvPr>
          <p:cNvSpPr txBox="1"/>
          <p:nvPr/>
        </p:nvSpPr>
        <p:spPr>
          <a:xfrm>
            <a:off x="4758418" y="6431578"/>
            <a:ext cx="5757181" cy="369332"/>
          </a:xfrm>
          <a:prstGeom prst="rect">
            <a:avLst/>
          </a:prstGeom>
          <a:noFill/>
        </p:spPr>
        <p:txBody>
          <a:bodyPr wrap="square" rtlCol="0">
            <a:spAutoFit/>
          </a:bodyPr>
          <a:lstStyle/>
          <a:p>
            <a:r>
              <a:rPr lang="fr-FR" dirty="0"/>
              <a:t>76 % des médecins ont donné une note de 1 à 5 </a:t>
            </a:r>
          </a:p>
        </p:txBody>
      </p:sp>
    </p:spTree>
    <p:extLst>
      <p:ext uri="{BB962C8B-B14F-4D97-AF65-F5344CB8AC3E}">
        <p14:creationId xmlns:p14="http://schemas.microsoft.com/office/powerpoint/2010/main" val="272765285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688AE27-B54F-79E7-D98F-5580169CEC3C}"/>
              </a:ext>
            </a:extLst>
          </p:cNvPr>
          <p:cNvSpPr>
            <a:spLocks noGrp="1"/>
          </p:cNvSpPr>
          <p:nvPr>
            <p:ph type="sldNum" sz="quarter" idx="12"/>
          </p:nvPr>
        </p:nvSpPr>
        <p:spPr/>
        <p:txBody>
          <a:bodyPr/>
          <a:lstStyle/>
          <a:p>
            <a:pPr rtl="0"/>
            <a:fld id="{B5CEABB6-07DC-46E8-9B57-56EC44A396E5}" type="slidenum">
              <a:rPr lang="fr-FR" smtClean="0"/>
              <a:pPr rtl="0"/>
              <a:t>23</a:t>
            </a:fld>
            <a:endParaRPr lang="fr-FR" dirty="0"/>
          </a:p>
        </p:txBody>
      </p:sp>
      <p:sp>
        <p:nvSpPr>
          <p:cNvPr id="9" name="Espace réservé du contenu 3">
            <a:extLst>
              <a:ext uri="{FF2B5EF4-FFF2-40B4-BE49-F238E27FC236}">
                <a16:creationId xmlns:a16="http://schemas.microsoft.com/office/drawing/2014/main" id="{C070DB81-578D-3218-6CD5-F398C06FFBD4}"/>
              </a:ext>
            </a:extLst>
          </p:cNvPr>
          <p:cNvSpPr>
            <a:spLocks noGrp="1"/>
          </p:cNvSpPr>
          <p:nvPr>
            <p:ph sz="half" idx="14"/>
          </p:nvPr>
        </p:nvSpPr>
        <p:spPr>
          <a:xfrm>
            <a:off x="2928299" y="932567"/>
            <a:ext cx="6704414" cy="1020147"/>
          </a:xfrm>
        </p:spPr>
        <p:txBody>
          <a:bodyPr>
            <a:normAutofit/>
          </a:bodyPr>
          <a:lstStyle/>
          <a:p>
            <a:r>
              <a:rPr lang="fr-FR" b="1" dirty="0"/>
              <a:t>Quelques verbatims (243 postés)</a:t>
            </a:r>
            <a:endParaRPr lang="fr-FR" dirty="0">
              <a:solidFill>
                <a:srgbClr val="FF0000"/>
              </a:solidFill>
            </a:endParaRPr>
          </a:p>
        </p:txBody>
      </p:sp>
      <p:sp>
        <p:nvSpPr>
          <p:cNvPr id="11" name="Titre 1">
            <a:extLst>
              <a:ext uri="{FF2B5EF4-FFF2-40B4-BE49-F238E27FC236}">
                <a16:creationId xmlns:a16="http://schemas.microsoft.com/office/drawing/2014/main" id="{17DC3B18-7263-8C60-787A-ACD4CF3B06F7}"/>
              </a:ext>
            </a:extLst>
          </p:cNvPr>
          <p:cNvSpPr>
            <a:spLocks noGrp="1"/>
          </p:cNvSpPr>
          <p:nvPr>
            <p:ph type="title"/>
          </p:nvPr>
        </p:nvSpPr>
        <p:spPr>
          <a:xfrm>
            <a:off x="2928299" y="-249316"/>
            <a:ext cx="7889768" cy="1314514"/>
          </a:xfrm>
        </p:spPr>
        <p:txBody>
          <a:bodyPr/>
          <a:lstStyle/>
          <a:p>
            <a:r>
              <a:rPr lang="fr-FR" dirty="0"/>
              <a:t>VOUS ET votre CPAM</a:t>
            </a:r>
          </a:p>
        </p:txBody>
      </p:sp>
      <p:graphicFrame>
        <p:nvGraphicFramePr>
          <p:cNvPr id="3" name="Tableau 2">
            <a:extLst>
              <a:ext uri="{FF2B5EF4-FFF2-40B4-BE49-F238E27FC236}">
                <a16:creationId xmlns:a16="http://schemas.microsoft.com/office/drawing/2014/main" id="{F7BABCCF-5F5C-9E02-FC05-73501CA81F04}"/>
              </a:ext>
            </a:extLst>
          </p:cNvPr>
          <p:cNvGraphicFramePr>
            <a:graphicFrameLocks noGrp="1"/>
          </p:cNvGraphicFramePr>
          <p:nvPr>
            <p:extLst>
              <p:ext uri="{D42A27DB-BD31-4B8C-83A1-F6EECF244321}">
                <p14:modId xmlns:p14="http://schemas.microsoft.com/office/powerpoint/2010/main" val="972247620"/>
              </p:ext>
            </p:extLst>
          </p:nvPr>
        </p:nvGraphicFramePr>
        <p:xfrm>
          <a:off x="4219575" y="1543050"/>
          <a:ext cx="7734300" cy="4813301"/>
        </p:xfrm>
        <a:graphic>
          <a:graphicData uri="http://schemas.openxmlformats.org/drawingml/2006/table">
            <a:tbl>
              <a:tblPr firstRow="1" bandRow="1">
                <a:effectLst>
                  <a:outerShdw blurRad="50800" dist="50800" dir="8280000" algn="ctr" rotWithShape="0">
                    <a:srgbClr val="000000">
                      <a:alpha val="43137"/>
                    </a:srgbClr>
                  </a:outerShdw>
                </a:effectLst>
                <a:tableStyleId>{C4B1156A-380E-4F78-BDF5-A606A8083BF9}</a:tableStyleId>
              </a:tblPr>
              <a:tblGrid>
                <a:gridCol w="7734300">
                  <a:extLst>
                    <a:ext uri="{9D8B030D-6E8A-4147-A177-3AD203B41FA5}">
                      <a16:colId xmlns:a16="http://schemas.microsoft.com/office/drawing/2014/main" val="3167542198"/>
                    </a:ext>
                  </a:extLst>
                </a:gridCol>
              </a:tblGrid>
              <a:tr h="514638">
                <a:tc>
                  <a:txBody>
                    <a:bodyPr/>
                    <a:lstStyle/>
                    <a:p>
                      <a:r>
                        <a:rPr lang="fr-FR" sz="1100" b="0" i="0" kern="1200" dirty="0">
                          <a:solidFill>
                            <a:schemeClr val="dk1"/>
                          </a:solidFill>
                          <a:effectLst/>
                          <a:latin typeface="+mn-lt"/>
                          <a:ea typeface="+mn-ea"/>
                          <a:cs typeface="+mn-cs"/>
                        </a:rPr>
                        <a:t>réactif par la messagerie sécurisée, mais parfois BESOIN d'échanger verbalement pour gagner du temps et là il n'y a personne. </a:t>
                      </a:r>
                    </a:p>
                  </a:txBody>
                  <a:tcPr>
                    <a:noFill/>
                  </a:tcPr>
                </a:tc>
                <a:extLst>
                  <a:ext uri="{0D108BD9-81ED-4DB2-BD59-A6C34878D82A}">
                    <a16:rowId xmlns:a16="http://schemas.microsoft.com/office/drawing/2014/main" val="2862879019"/>
                  </a:ext>
                </a:extLst>
              </a:tr>
              <a:tr h="420317">
                <a:tc>
                  <a:txBody>
                    <a:bodyPr/>
                    <a:lstStyle/>
                    <a:p>
                      <a:r>
                        <a:rPr lang="fr-FR" sz="1100" b="0" i="0" kern="1200" dirty="0">
                          <a:solidFill>
                            <a:schemeClr val="dk1"/>
                          </a:solidFill>
                          <a:effectLst/>
                          <a:latin typeface="+mn-lt"/>
                          <a:ea typeface="+mn-ea"/>
                          <a:cs typeface="+mn-cs"/>
                        </a:rPr>
                        <a:t>Il est grand temps que le médecin conseil se présente (même par mail) et donne son mail et son portable</a:t>
                      </a:r>
                    </a:p>
                  </a:txBody>
                  <a:tcPr>
                    <a:noFill/>
                  </a:tcPr>
                </a:tc>
                <a:extLst>
                  <a:ext uri="{0D108BD9-81ED-4DB2-BD59-A6C34878D82A}">
                    <a16:rowId xmlns:a16="http://schemas.microsoft.com/office/drawing/2014/main" val="2731977372"/>
                  </a:ext>
                </a:extLst>
              </a:tr>
              <a:tr h="713679">
                <a:tc>
                  <a:txBody>
                    <a:bodyPr/>
                    <a:lstStyle/>
                    <a:p>
                      <a:r>
                        <a:rPr lang="fr-FR" sz="1100" b="0" i="0" kern="1200" dirty="0">
                          <a:solidFill>
                            <a:schemeClr val="dk1"/>
                          </a:solidFill>
                          <a:effectLst/>
                          <a:latin typeface="+mn-lt"/>
                          <a:ea typeface="+mn-ea"/>
                          <a:cs typeface="+mn-cs"/>
                        </a:rPr>
                        <a:t>j’ai signalé par mail au médecin conseil une aberration sur les consignes pour la varicelle écrite sur le site </a:t>
                      </a:r>
                      <a:r>
                        <a:rPr lang="fr-FR" sz="1100" b="0" i="0" kern="1200" dirty="0" err="1">
                          <a:solidFill>
                            <a:schemeClr val="dk1"/>
                          </a:solidFill>
                          <a:effectLst/>
                          <a:latin typeface="+mn-lt"/>
                          <a:ea typeface="+mn-ea"/>
                          <a:cs typeface="+mn-cs"/>
                        </a:rPr>
                        <a:t>améli</a:t>
                      </a:r>
                      <a:r>
                        <a:rPr lang="fr-FR" sz="1100" b="0" i="0" kern="1200" dirty="0">
                          <a:solidFill>
                            <a:schemeClr val="dk1"/>
                          </a:solidFill>
                          <a:effectLst/>
                          <a:latin typeface="+mn-lt"/>
                          <a:ea typeface="+mn-ea"/>
                          <a:cs typeface="+mn-cs"/>
                        </a:rPr>
                        <a:t>. aucune réponse. je trouve également anormal que tout soit anonyme avec la </a:t>
                      </a:r>
                      <a:r>
                        <a:rPr lang="fr-FR" sz="1100" b="0" i="0" kern="1200" dirty="0" err="1">
                          <a:solidFill>
                            <a:schemeClr val="dk1"/>
                          </a:solidFill>
                          <a:effectLst/>
                          <a:latin typeface="+mn-lt"/>
                          <a:ea typeface="+mn-ea"/>
                          <a:cs typeface="+mn-cs"/>
                        </a:rPr>
                        <a:t>cpam</a:t>
                      </a:r>
                      <a:r>
                        <a:rPr lang="fr-FR" sz="1100" b="0" i="0" kern="1200" dirty="0">
                          <a:solidFill>
                            <a:schemeClr val="dk1"/>
                          </a:solidFill>
                          <a:effectLst/>
                          <a:latin typeface="+mn-lt"/>
                          <a:ea typeface="+mn-ea"/>
                          <a:cs typeface="+mn-cs"/>
                        </a:rPr>
                        <a:t> : on ne sait jamais à qui on parle/ on s’adresse/ on écrit . insupportable.</a:t>
                      </a:r>
                      <a:endParaRPr lang="fr-FR" sz="800" dirty="0"/>
                    </a:p>
                  </a:txBody>
                  <a:tcPr>
                    <a:noFill/>
                  </a:tcPr>
                </a:tc>
                <a:extLst>
                  <a:ext uri="{0D108BD9-81ED-4DB2-BD59-A6C34878D82A}">
                    <a16:rowId xmlns:a16="http://schemas.microsoft.com/office/drawing/2014/main" val="2493590621"/>
                  </a:ext>
                </a:extLst>
              </a:tr>
              <a:tr h="420317">
                <a:tc>
                  <a:txBody>
                    <a:bodyPr/>
                    <a:lstStyle/>
                    <a:p>
                      <a:r>
                        <a:rPr lang="fr-FR" sz="1100" b="0" i="0" kern="1200" dirty="0">
                          <a:solidFill>
                            <a:schemeClr val="dk1"/>
                          </a:solidFill>
                          <a:effectLst/>
                          <a:latin typeface="+mn-lt"/>
                          <a:ea typeface="+mn-ea"/>
                          <a:cs typeface="+mn-cs"/>
                        </a:rPr>
                        <a:t>20 appels, 10 mails, 4 ans et pas de résolution d'un problème récurrent de tarification</a:t>
                      </a:r>
                      <a:endParaRPr lang="fr-FR" sz="800" dirty="0"/>
                    </a:p>
                  </a:txBody>
                  <a:tcPr>
                    <a:noFill/>
                  </a:tcPr>
                </a:tc>
                <a:extLst>
                  <a:ext uri="{0D108BD9-81ED-4DB2-BD59-A6C34878D82A}">
                    <a16:rowId xmlns:a16="http://schemas.microsoft.com/office/drawing/2014/main" val="1908139664"/>
                  </a:ext>
                </a:extLst>
              </a:tr>
              <a:tr h="713679">
                <a:tc>
                  <a:txBody>
                    <a:bodyPr/>
                    <a:lstStyle/>
                    <a:p>
                      <a:r>
                        <a:rPr lang="fr-FR" sz="1100" b="0" i="0" kern="1200" dirty="0">
                          <a:solidFill>
                            <a:schemeClr val="dk1"/>
                          </a:solidFill>
                          <a:effectLst/>
                          <a:latin typeface="+mn-lt"/>
                          <a:ea typeface="+mn-ea"/>
                          <a:cs typeface="+mn-cs"/>
                        </a:rPr>
                        <a:t>contact le plus direct par la messagerie AMELI, réponses souvent inadaptées à mes questionnements et quand je le relance sur un même sujet, plus de réponse... comme si on avait le droit qu'à une question par conversation...</a:t>
                      </a:r>
                      <a:endParaRPr lang="fr-FR" sz="800" dirty="0"/>
                    </a:p>
                  </a:txBody>
                  <a:tcPr>
                    <a:noFill/>
                  </a:tcPr>
                </a:tc>
                <a:extLst>
                  <a:ext uri="{0D108BD9-81ED-4DB2-BD59-A6C34878D82A}">
                    <a16:rowId xmlns:a16="http://schemas.microsoft.com/office/drawing/2014/main" val="2426053854"/>
                  </a:ext>
                </a:extLst>
              </a:tr>
              <a:tr h="512386">
                <a:tc>
                  <a:txBody>
                    <a:bodyPr/>
                    <a:lstStyle/>
                    <a:p>
                      <a:r>
                        <a:rPr lang="fr-FR" sz="1100" b="0" i="0" kern="1200" dirty="0">
                          <a:solidFill>
                            <a:schemeClr val="dk1"/>
                          </a:solidFill>
                          <a:effectLst/>
                          <a:latin typeface="+mn-lt"/>
                          <a:ea typeface="+mn-ea"/>
                          <a:cs typeface="+mn-cs"/>
                        </a:rPr>
                        <a:t>Aucun contact, sauf de rares courriers stupides et insultants. Le dernier remonte à longtemps et m'a fait décider d'arrêter de consulter une semaine par mois.</a:t>
                      </a:r>
                    </a:p>
                  </a:txBody>
                  <a:tcPr>
                    <a:noFill/>
                  </a:tcPr>
                </a:tc>
                <a:extLst>
                  <a:ext uri="{0D108BD9-81ED-4DB2-BD59-A6C34878D82A}">
                    <a16:rowId xmlns:a16="http://schemas.microsoft.com/office/drawing/2014/main" val="2598117592"/>
                  </a:ext>
                </a:extLst>
              </a:tr>
              <a:tr h="548984">
                <a:tc>
                  <a:txBody>
                    <a:bodyPr/>
                    <a:lstStyle/>
                    <a:p>
                      <a:r>
                        <a:rPr lang="fr-FR" sz="1200" b="0" i="0" kern="1200" dirty="0">
                          <a:solidFill>
                            <a:schemeClr val="dk1"/>
                          </a:solidFill>
                          <a:effectLst/>
                          <a:latin typeface="+mn-lt"/>
                          <a:ea typeface="+mn-ea"/>
                          <a:cs typeface="+mn-cs"/>
                        </a:rPr>
                        <a:t>Contact via numéro unique 36... le peu de fois où j’ai contacté j’ai eu une réponse appropriée mais je ne le connais pas personnellement ni son nom.</a:t>
                      </a:r>
                      <a:endParaRPr lang="fr-FR" sz="900" dirty="0"/>
                    </a:p>
                  </a:txBody>
                  <a:tcPr>
                    <a:noFill/>
                  </a:tcPr>
                </a:tc>
                <a:extLst>
                  <a:ext uri="{0D108BD9-81ED-4DB2-BD59-A6C34878D82A}">
                    <a16:rowId xmlns:a16="http://schemas.microsoft.com/office/drawing/2014/main" val="4131394020"/>
                  </a:ext>
                </a:extLst>
              </a:tr>
              <a:tr h="420317">
                <a:tc>
                  <a:txBody>
                    <a:bodyPr/>
                    <a:lstStyle/>
                    <a:p>
                      <a:r>
                        <a:rPr lang="fr-FR" sz="1200" b="0" i="0" kern="1200" dirty="0">
                          <a:solidFill>
                            <a:schemeClr val="dk1"/>
                          </a:solidFill>
                          <a:effectLst/>
                          <a:latin typeface="+mn-lt"/>
                          <a:ea typeface="+mn-ea"/>
                          <a:cs typeface="+mn-cs"/>
                        </a:rPr>
                        <a:t>7 ans après mon installation, je découvre que j’aurais un médecin-conseil!</a:t>
                      </a:r>
                      <a:endParaRPr lang="fr-FR" sz="900" dirty="0"/>
                    </a:p>
                  </a:txBody>
                  <a:tcPr>
                    <a:noFill/>
                  </a:tcPr>
                </a:tc>
                <a:extLst>
                  <a:ext uri="{0D108BD9-81ED-4DB2-BD59-A6C34878D82A}">
                    <a16:rowId xmlns:a16="http://schemas.microsoft.com/office/drawing/2014/main" val="3176182371"/>
                  </a:ext>
                </a:extLst>
              </a:tr>
              <a:tr h="548984">
                <a:tc>
                  <a:txBody>
                    <a:bodyPr/>
                    <a:lstStyle/>
                    <a:p>
                      <a:r>
                        <a:rPr lang="fr-FR" sz="1200" b="0" i="0" kern="1200" dirty="0">
                          <a:solidFill>
                            <a:schemeClr val="dk1"/>
                          </a:solidFill>
                          <a:effectLst/>
                          <a:latin typeface="+mn-lt"/>
                          <a:ea typeface="+mn-ea"/>
                          <a:cs typeface="+mn-cs"/>
                        </a:rPr>
                        <a:t>Pas de réponses claires à mes questions concernant les refus de demandes </a:t>
                      </a:r>
                      <a:r>
                        <a:rPr lang="fr-FR" sz="1200" b="0" i="0" kern="1200" dirty="0" err="1">
                          <a:solidFill>
                            <a:schemeClr val="dk1"/>
                          </a:solidFill>
                          <a:effectLst/>
                          <a:latin typeface="+mn-lt"/>
                          <a:ea typeface="+mn-ea"/>
                          <a:cs typeface="+mn-cs"/>
                        </a:rPr>
                        <a:t>ald</a:t>
                      </a:r>
                      <a:r>
                        <a:rPr lang="fr-FR" sz="1200" b="0" i="0" kern="1200" dirty="0">
                          <a:solidFill>
                            <a:schemeClr val="dk1"/>
                          </a:solidFill>
                          <a:effectLst/>
                          <a:latin typeface="+mn-lt"/>
                          <a:ea typeface="+mn-ea"/>
                          <a:cs typeface="+mn-cs"/>
                        </a:rPr>
                        <a:t> hors liste par ex. Assez fermé à la discussion du coup </a:t>
                      </a:r>
                    </a:p>
                  </a:txBody>
                  <a:tcPr>
                    <a:noFill/>
                  </a:tcPr>
                </a:tc>
                <a:extLst>
                  <a:ext uri="{0D108BD9-81ED-4DB2-BD59-A6C34878D82A}">
                    <a16:rowId xmlns:a16="http://schemas.microsoft.com/office/drawing/2014/main" val="3209460718"/>
                  </a:ext>
                </a:extLst>
              </a:tr>
            </a:tbl>
          </a:graphicData>
        </a:graphic>
      </p:graphicFrame>
    </p:spTree>
    <p:extLst>
      <p:ext uri="{BB962C8B-B14F-4D97-AF65-F5344CB8AC3E}">
        <p14:creationId xmlns:p14="http://schemas.microsoft.com/office/powerpoint/2010/main" val="2152853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815C6-3AD0-46E6-A74A-1967BD91AF50}"/>
              </a:ext>
            </a:extLst>
          </p:cNvPr>
          <p:cNvSpPr>
            <a:spLocks noGrp="1"/>
          </p:cNvSpPr>
          <p:nvPr>
            <p:ph type="ctrTitle"/>
          </p:nvPr>
        </p:nvSpPr>
        <p:spPr>
          <a:xfrm>
            <a:off x="4676775" y="-809625"/>
            <a:ext cx="7515225" cy="6667500"/>
          </a:xfrm>
        </p:spPr>
        <p:txBody>
          <a:bodyPr rtlCol="0">
            <a:normAutofit/>
          </a:bodyPr>
          <a:lstStyle>
            <a:defPPr>
              <a:defRPr lang="fr-FR"/>
            </a:defPPr>
          </a:lstStyle>
          <a:p>
            <a:pPr rtl="0"/>
            <a:r>
              <a:rPr lang="fr-FR" sz="4800" dirty="0"/>
              <a:t>Votre CPAM et VOUS</a:t>
            </a:r>
            <a:br>
              <a:rPr lang="fr-FR" sz="4800" dirty="0"/>
            </a:br>
            <a:r>
              <a:rPr lang="fr-FR" sz="2400" dirty="0"/>
              <a:t>Téléservice et CONSEILLER INFORMATIQUE</a:t>
            </a:r>
            <a:endParaRPr lang="fr-FR" sz="4800" dirty="0"/>
          </a:p>
        </p:txBody>
      </p:sp>
    </p:spTree>
    <p:extLst>
      <p:ext uri="{BB962C8B-B14F-4D97-AF65-F5344CB8AC3E}">
        <p14:creationId xmlns:p14="http://schemas.microsoft.com/office/powerpoint/2010/main" val="70957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57703-536D-691D-F1EF-93AB35457FE5}"/>
              </a:ext>
            </a:extLst>
          </p:cNvPr>
          <p:cNvSpPr>
            <a:spLocks noGrp="1"/>
          </p:cNvSpPr>
          <p:nvPr>
            <p:ph type="title"/>
          </p:nvPr>
        </p:nvSpPr>
        <p:spPr>
          <a:xfrm>
            <a:off x="3079102" y="335903"/>
            <a:ext cx="8237800" cy="1427583"/>
          </a:xfrm>
        </p:spPr>
        <p:txBody>
          <a:bodyPr/>
          <a:lstStyle/>
          <a:p>
            <a:r>
              <a:rPr lang="fr-FR" dirty="0"/>
              <a:t>VOUS ET votre CPAM</a:t>
            </a:r>
          </a:p>
        </p:txBody>
      </p:sp>
      <p:sp>
        <p:nvSpPr>
          <p:cNvPr id="3" name="Espace réservé du contenu 2">
            <a:extLst>
              <a:ext uri="{FF2B5EF4-FFF2-40B4-BE49-F238E27FC236}">
                <a16:creationId xmlns:a16="http://schemas.microsoft.com/office/drawing/2014/main" id="{1EA0FD3B-1034-8B31-8558-8B06B7694AFA}"/>
              </a:ext>
            </a:extLst>
          </p:cNvPr>
          <p:cNvSpPr>
            <a:spLocks noGrp="1"/>
          </p:cNvSpPr>
          <p:nvPr>
            <p:ph sz="half" idx="14"/>
          </p:nvPr>
        </p:nvSpPr>
        <p:spPr>
          <a:xfrm>
            <a:off x="3070238" y="1755505"/>
            <a:ext cx="4459566" cy="698446"/>
          </a:xfrm>
        </p:spPr>
        <p:txBody>
          <a:bodyPr/>
          <a:lstStyle/>
          <a:p>
            <a:pPr marL="0" indent="0">
              <a:buNone/>
            </a:pPr>
            <a:r>
              <a:rPr lang="fr-FR" dirty="0"/>
              <a:t>Diriez-vous que les téléservices de l’assurance maladie fonctionnent ?</a:t>
            </a:r>
          </a:p>
        </p:txBody>
      </p:sp>
      <p:graphicFrame>
        <p:nvGraphicFramePr>
          <p:cNvPr id="8" name="Espace réservé du contenu 7">
            <a:extLst>
              <a:ext uri="{FF2B5EF4-FFF2-40B4-BE49-F238E27FC236}">
                <a16:creationId xmlns:a16="http://schemas.microsoft.com/office/drawing/2014/main" id="{56D108B2-2646-CF68-4D67-F7E69C125AC0}"/>
              </a:ext>
            </a:extLst>
          </p:cNvPr>
          <p:cNvGraphicFramePr>
            <a:graphicFrameLocks noGrp="1"/>
          </p:cNvGraphicFramePr>
          <p:nvPr>
            <p:ph sz="half" idx="1"/>
            <p:extLst>
              <p:ext uri="{D42A27DB-BD31-4B8C-83A1-F6EECF244321}">
                <p14:modId xmlns:p14="http://schemas.microsoft.com/office/powerpoint/2010/main" val="1628545718"/>
              </p:ext>
            </p:extLst>
          </p:nvPr>
        </p:nvGraphicFramePr>
        <p:xfrm>
          <a:off x="3070238" y="2409502"/>
          <a:ext cx="3390770" cy="3946848"/>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8D61E66B-CF28-0CA5-A063-45DF3158CF6F}"/>
              </a:ext>
            </a:extLst>
          </p:cNvPr>
          <p:cNvSpPr>
            <a:spLocks noGrp="1"/>
          </p:cNvSpPr>
          <p:nvPr>
            <p:ph type="sldNum" sz="quarter" idx="12"/>
          </p:nvPr>
        </p:nvSpPr>
        <p:spPr/>
        <p:txBody>
          <a:bodyPr/>
          <a:lstStyle/>
          <a:p>
            <a:pPr rtl="0"/>
            <a:fld id="{B5CEABB6-07DC-46E8-9B57-56EC44A396E5}" type="slidenum">
              <a:rPr lang="fr-FR" smtClean="0"/>
              <a:pPr rtl="0"/>
              <a:t>25</a:t>
            </a:fld>
            <a:endParaRPr lang="fr-FR" dirty="0"/>
          </a:p>
        </p:txBody>
      </p:sp>
      <p:sp>
        <p:nvSpPr>
          <p:cNvPr id="9" name="ZoneTexte 8">
            <a:extLst>
              <a:ext uri="{FF2B5EF4-FFF2-40B4-BE49-F238E27FC236}">
                <a16:creationId xmlns:a16="http://schemas.microsoft.com/office/drawing/2014/main" id="{C628D8AD-90F5-9A3F-F8CD-69F11686CBF4}"/>
              </a:ext>
            </a:extLst>
          </p:cNvPr>
          <p:cNvSpPr txBox="1"/>
          <p:nvPr/>
        </p:nvSpPr>
        <p:spPr>
          <a:xfrm>
            <a:off x="7761939" y="1647054"/>
            <a:ext cx="3554963" cy="923330"/>
          </a:xfrm>
          <a:prstGeom prst="rect">
            <a:avLst/>
          </a:prstGeom>
          <a:noFill/>
        </p:spPr>
        <p:txBody>
          <a:bodyPr wrap="square" rtlCol="0">
            <a:spAutoFit/>
          </a:bodyPr>
          <a:lstStyle/>
          <a:p>
            <a:r>
              <a:rPr lang="fr-FR" dirty="0"/>
              <a:t>Avez-vous déjà eu recours au conseiller informatique de la CPAM ?</a:t>
            </a:r>
          </a:p>
        </p:txBody>
      </p:sp>
      <p:graphicFrame>
        <p:nvGraphicFramePr>
          <p:cNvPr id="12" name="Graphique 11">
            <a:extLst>
              <a:ext uri="{FF2B5EF4-FFF2-40B4-BE49-F238E27FC236}">
                <a16:creationId xmlns:a16="http://schemas.microsoft.com/office/drawing/2014/main" id="{413B3249-AA90-4B73-B47F-06E0CE16C356}"/>
              </a:ext>
            </a:extLst>
          </p:cNvPr>
          <p:cNvGraphicFramePr/>
          <p:nvPr>
            <p:extLst>
              <p:ext uri="{D42A27DB-BD31-4B8C-83A1-F6EECF244321}">
                <p14:modId xmlns:p14="http://schemas.microsoft.com/office/powerpoint/2010/main" val="137433210"/>
              </p:ext>
            </p:extLst>
          </p:nvPr>
        </p:nvGraphicFramePr>
        <p:xfrm>
          <a:off x="7761939" y="2627373"/>
          <a:ext cx="3917726" cy="3320488"/>
        </p:xfrm>
        <a:graphic>
          <a:graphicData uri="http://schemas.openxmlformats.org/drawingml/2006/chart">
            <c:chart xmlns:c="http://schemas.openxmlformats.org/drawingml/2006/chart" xmlns:r="http://schemas.openxmlformats.org/officeDocument/2006/relationships" r:id="rId3"/>
          </a:graphicData>
        </a:graphic>
      </p:graphicFrame>
      <p:sp>
        <p:nvSpPr>
          <p:cNvPr id="13" name="Organigramme : Alternative 12">
            <a:extLst>
              <a:ext uri="{FF2B5EF4-FFF2-40B4-BE49-F238E27FC236}">
                <a16:creationId xmlns:a16="http://schemas.microsoft.com/office/drawing/2014/main" id="{E124D5C4-C90E-13E2-5CA7-56EB400F7C85}"/>
              </a:ext>
            </a:extLst>
          </p:cNvPr>
          <p:cNvSpPr/>
          <p:nvPr/>
        </p:nvSpPr>
        <p:spPr>
          <a:xfrm>
            <a:off x="6936978" y="1771467"/>
            <a:ext cx="522048" cy="4497355"/>
          </a:xfrm>
          <a:prstGeom prst="flowChartAlternateProcess">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364256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48898-FDA4-A7C8-FC43-FCACC950116B}"/>
              </a:ext>
            </a:extLst>
          </p:cNvPr>
          <p:cNvSpPr>
            <a:spLocks noGrp="1"/>
          </p:cNvSpPr>
          <p:nvPr>
            <p:ph type="title"/>
          </p:nvPr>
        </p:nvSpPr>
        <p:spPr>
          <a:xfrm>
            <a:off x="3520440" y="305561"/>
            <a:ext cx="7889768" cy="2039341"/>
          </a:xfrm>
        </p:spPr>
        <p:txBody>
          <a:bodyPr/>
          <a:lstStyle/>
          <a:p>
            <a:r>
              <a:rPr lang="fr-FR" dirty="0"/>
              <a:t>VOUS ET votre CPAM</a:t>
            </a:r>
          </a:p>
        </p:txBody>
      </p:sp>
      <p:graphicFrame>
        <p:nvGraphicFramePr>
          <p:cNvPr id="11" name="Espace réservé du contenu 10">
            <a:extLst>
              <a:ext uri="{FF2B5EF4-FFF2-40B4-BE49-F238E27FC236}">
                <a16:creationId xmlns:a16="http://schemas.microsoft.com/office/drawing/2014/main" id="{42703651-386A-181F-1D5A-B35AD726C7F3}"/>
              </a:ext>
            </a:extLst>
          </p:cNvPr>
          <p:cNvGraphicFramePr>
            <a:graphicFrameLocks noGrp="1"/>
          </p:cNvGraphicFramePr>
          <p:nvPr>
            <p:ph sz="half" idx="14"/>
            <p:extLst>
              <p:ext uri="{D42A27DB-BD31-4B8C-83A1-F6EECF244321}">
                <p14:modId xmlns:p14="http://schemas.microsoft.com/office/powerpoint/2010/main" val="70637259"/>
              </p:ext>
            </p:extLst>
          </p:nvPr>
        </p:nvGraphicFramePr>
        <p:xfrm>
          <a:off x="3114675" y="2184896"/>
          <a:ext cx="4056063" cy="3713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Espace réservé du contenu 13">
            <a:extLst>
              <a:ext uri="{FF2B5EF4-FFF2-40B4-BE49-F238E27FC236}">
                <a16:creationId xmlns:a16="http://schemas.microsoft.com/office/drawing/2014/main" id="{761D7479-C42E-2864-46CB-BAC79B305AFD}"/>
              </a:ext>
            </a:extLst>
          </p:cNvPr>
          <p:cNvGraphicFramePr>
            <a:graphicFrameLocks noGrp="1"/>
          </p:cNvGraphicFramePr>
          <p:nvPr>
            <p:ph sz="half" idx="1"/>
            <p:extLst>
              <p:ext uri="{D42A27DB-BD31-4B8C-83A1-F6EECF244321}">
                <p14:modId xmlns:p14="http://schemas.microsoft.com/office/powerpoint/2010/main" val="4207229599"/>
              </p:ext>
            </p:extLst>
          </p:nvPr>
        </p:nvGraphicFramePr>
        <p:xfrm>
          <a:off x="7822033" y="2184896"/>
          <a:ext cx="4056063" cy="3629181"/>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a:extLst>
              <a:ext uri="{FF2B5EF4-FFF2-40B4-BE49-F238E27FC236}">
                <a16:creationId xmlns:a16="http://schemas.microsoft.com/office/drawing/2014/main" id="{91F31D96-3975-3A0B-315B-B62D118E8E94}"/>
              </a:ext>
            </a:extLst>
          </p:cNvPr>
          <p:cNvSpPr>
            <a:spLocks noGrp="1"/>
          </p:cNvSpPr>
          <p:nvPr>
            <p:ph type="sldNum" sz="quarter" idx="12"/>
          </p:nvPr>
        </p:nvSpPr>
        <p:spPr/>
        <p:txBody>
          <a:bodyPr/>
          <a:lstStyle/>
          <a:p>
            <a:pPr rtl="0"/>
            <a:fld id="{B5CEABB6-07DC-46E8-9B57-56EC44A396E5}" type="slidenum">
              <a:rPr lang="fr-FR" smtClean="0"/>
              <a:pPr rtl="0"/>
              <a:t>26</a:t>
            </a:fld>
            <a:endParaRPr lang="fr-FR" dirty="0"/>
          </a:p>
        </p:txBody>
      </p:sp>
      <p:sp>
        <p:nvSpPr>
          <p:cNvPr id="16" name="ZoneTexte 15">
            <a:extLst>
              <a:ext uri="{FF2B5EF4-FFF2-40B4-BE49-F238E27FC236}">
                <a16:creationId xmlns:a16="http://schemas.microsoft.com/office/drawing/2014/main" id="{C1084720-047F-8A18-865B-3CC030061FBE}"/>
              </a:ext>
            </a:extLst>
          </p:cNvPr>
          <p:cNvSpPr txBox="1"/>
          <p:nvPr/>
        </p:nvSpPr>
        <p:spPr>
          <a:xfrm>
            <a:off x="3520440" y="1433297"/>
            <a:ext cx="7886080" cy="369332"/>
          </a:xfrm>
          <a:prstGeom prst="rect">
            <a:avLst/>
          </a:prstGeom>
          <a:noFill/>
        </p:spPr>
        <p:txBody>
          <a:bodyPr wrap="square">
            <a:spAutoFit/>
          </a:bodyPr>
          <a:lstStyle/>
          <a:p>
            <a:pPr marL="0" indent="0">
              <a:buNone/>
            </a:pPr>
            <a:r>
              <a:rPr lang="fr-FR" dirty="0"/>
              <a:t>Diriez-vous que les téléservices de l’assurance maladie fonctionnent ?</a:t>
            </a:r>
          </a:p>
        </p:txBody>
      </p:sp>
    </p:spTree>
    <p:extLst>
      <p:ext uri="{BB962C8B-B14F-4D97-AF65-F5344CB8AC3E}">
        <p14:creationId xmlns:p14="http://schemas.microsoft.com/office/powerpoint/2010/main" val="1149821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5AA5F1-85D5-6B58-3091-7FA6A66EDB68}"/>
              </a:ext>
            </a:extLst>
          </p:cNvPr>
          <p:cNvSpPr>
            <a:spLocks noGrp="1"/>
          </p:cNvSpPr>
          <p:nvPr>
            <p:ph type="title"/>
          </p:nvPr>
        </p:nvSpPr>
        <p:spPr>
          <a:xfrm>
            <a:off x="3396615" y="361644"/>
            <a:ext cx="7889768" cy="2039341"/>
          </a:xfrm>
        </p:spPr>
        <p:txBody>
          <a:bodyPr/>
          <a:lstStyle/>
          <a:p>
            <a:r>
              <a:rPr lang="fr-FR" dirty="0"/>
              <a:t>VOUS ET votre CPAM</a:t>
            </a:r>
          </a:p>
        </p:txBody>
      </p:sp>
      <p:graphicFrame>
        <p:nvGraphicFramePr>
          <p:cNvPr id="10" name="Espace réservé du contenu 9">
            <a:extLst>
              <a:ext uri="{FF2B5EF4-FFF2-40B4-BE49-F238E27FC236}">
                <a16:creationId xmlns:a16="http://schemas.microsoft.com/office/drawing/2014/main" id="{1CBA60D7-89AC-C6FB-D18E-41AA973B1B6A}"/>
              </a:ext>
            </a:extLst>
          </p:cNvPr>
          <p:cNvGraphicFramePr>
            <a:graphicFrameLocks noGrp="1"/>
          </p:cNvGraphicFramePr>
          <p:nvPr>
            <p:ph sz="half" idx="14"/>
            <p:extLst>
              <p:ext uri="{D42A27DB-BD31-4B8C-83A1-F6EECF244321}">
                <p14:modId xmlns:p14="http://schemas.microsoft.com/office/powerpoint/2010/main" val="167586666"/>
              </p:ext>
            </p:extLst>
          </p:nvPr>
        </p:nvGraphicFramePr>
        <p:xfrm>
          <a:off x="3396615" y="2476500"/>
          <a:ext cx="3118485" cy="3789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Espace réservé du contenu 12">
            <a:extLst>
              <a:ext uri="{FF2B5EF4-FFF2-40B4-BE49-F238E27FC236}">
                <a16:creationId xmlns:a16="http://schemas.microsoft.com/office/drawing/2014/main" id="{F1CCD50D-2A84-1971-FAA4-CDC2D3C60391}"/>
              </a:ext>
            </a:extLst>
          </p:cNvPr>
          <p:cNvGraphicFramePr>
            <a:graphicFrameLocks noGrp="1"/>
          </p:cNvGraphicFramePr>
          <p:nvPr>
            <p:ph sz="half" idx="1"/>
            <p:extLst>
              <p:ext uri="{D42A27DB-BD31-4B8C-83A1-F6EECF244321}">
                <p14:modId xmlns:p14="http://schemas.microsoft.com/office/powerpoint/2010/main" val="37016849"/>
              </p:ext>
            </p:extLst>
          </p:nvPr>
        </p:nvGraphicFramePr>
        <p:xfrm>
          <a:off x="6826250" y="2476500"/>
          <a:ext cx="4579938" cy="3783013"/>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a:extLst>
              <a:ext uri="{FF2B5EF4-FFF2-40B4-BE49-F238E27FC236}">
                <a16:creationId xmlns:a16="http://schemas.microsoft.com/office/drawing/2014/main" id="{CB144D15-199E-EE65-0207-0808579C2710}"/>
              </a:ext>
            </a:extLst>
          </p:cNvPr>
          <p:cNvSpPr>
            <a:spLocks noGrp="1"/>
          </p:cNvSpPr>
          <p:nvPr>
            <p:ph type="sldNum" sz="quarter" idx="12"/>
          </p:nvPr>
        </p:nvSpPr>
        <p:spPr/>
        <p:txBody>
          <a:bodyPr/>
          <a:lstStyle/>
          <a:p>
            <a:pPr rtl="0"/>
            <a:fld id="{B5CEABB6-07DC-46E8-9B57-56EC44A396E5}" type="slidenum">
              <a:rPr lang="fr-FR" smtClean="0"/>
              <a:pPr rtl="0"/>
              <a:t>27</a:t>
            </a:fld>
            <a:endParaRPr lang="fr-FR" dirty="0"/>
          </a:p>
        </p:txBody>
      </p:sp>
      <p:sp>
        <p:nvSpPr>
          <p:cNvPr id="7" name="ZoneTexte 6">
            <a:extLst>
              <a:ext uri="{FF2B5EF4-FFF2-40B4-BE49-F238E27FC236}">
                <a16:creationId xmlns:a16="http://schemas.microsoft.com/office/drawing/2014/main" id="{0342D7A8-47DF-2C3B-7929-27795C749BA3}"/>
              </a:ext>
            </a:extLst>
          </p:cNvPr>
          <p:cNvSpPr txBox="1"/>
          <p:nvPr/>
        </p:nvSpPr>
        <p:spPr>
          <a:xfrm>
            <a:off x="3396615" y="1479528"/>
            <a:ext cx="7414260" cy="369332"/>
          </a:xfrm>
          <a:prstGeom prst="rect">
            <a:avLst/>
          </a:prstGeom>
          <a:noFill/>
        </p:spPr>
        <p:txBody>
          <a:bodyPr wrap="square">
            <a:spAutoFit/>
          </a:bodyPr>
          <a:lstStyle/>
          <a:p>
            <a:r>
              <a:rPr lang="fr-FR" dirty="0"/>
              <a:t>Avez-vous déjà eu recours au conseiller informatique de la CPAM ?</a:t>
            </a:r>
          </a:p>
        </p:txBody>
      </p:sp>
    </p:spTree>
    <p:extLst>
      <p:ext uri="{BB962C8B-B14F-4D97-AF65-F5344CB8AC3E}">
        <p14:creationId xmlns:p14="http://schemas.microsoft.com/office/powerpoint/2010/main" val="2146411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11807-E03A-75EC-7B38-3D566C108B1C}"/>
              </a:ext>
            </a:extLst>
          </p:cNvPr>
          <p:cNvSpPr>
            <a:spLocks noGrp="1"/>
          </p:cNvSpPr>
          <p:nvPr>
            <p:ph type="title"/>
          </p:nvPr>
        </p:nvSpPr>
        <p:spPr>
          <a:xfrm>
            <a:off x="622042" y="354936"/>
            <a:ext cx="6589150" cy="1988706"/>
          </a:xfrm>
        </p:spPr>
        <p:txBody>
          <a:bodyPr/>
          <a:lstStyle/>
          <a:p>
            <a:r>
              <a:rPr lang="fr-FR" dirty="0"/>
              <a:t>VOUS ET votre CPAM</a:t>
            </a:r>
          </a:p>
        </p:txBody>
      </p:sp>
      <p:sp>
        <p:nvSpPr>
          <p:cNvPr id="3" name="Espace réservé du numéro de diapositive 2">
            <a:extLst>
              <a:ext uri="{FF2B5EF4-FFF2-40B4-BE49-F238E27FC236}">
                <a16:creationId xmlns:a16="http://schemas.microsoft.com/office/drawing/2014/main" id="{6F4A9B54-9630-3121-8DD9-6AEC7CE7751B}"/>
              </a:ext>
            </a:extLst>
          </p:cNvPr>
          <p:cNvSpPr>
            <a:spLocks noGrp="1"/>
          </p:cNvSpPr>
          <p:nvPr>
            <p:ph type="sldNum" sz="quarter" idx="12"/>
          </p:nvPr>
        </p:nvSpPr>
        <p:spPr/>
        <p:txBody>
          <a:bodyPr/>
          <a:lstStyle/>
          <a:p>
            <a:pPr rtl="0"/>
            <a:fld id="{B5CEABB6-07DC-46E8-9B57-56EC44A396E5}" type="slidenum">
              <a:rPr lang="fr-FR" smtClean="0"/>
              <a:pPr rtl="0"/>
              <a:t>28</a:t>
            </a:fld>
            <a:endParaRPr lang="fr-FR" dirty="0"/>
          </a:p>
        </p:txBody>
      </p:sp>
      <p:sp>
        <p:nvSpPr>
          <p:cNvPr id="4" name="Espace réservé du contenu 3">
            <a:extLst>
              <a:ext uri="{FF2B5EF4-FFF2-40B4-BE49-F238E27FC236}">
                <a16:creationId xmlns:a16="http://schemas.microsoft.com/office/drawing/2014/main" id="{08282ED9-F014-04F7-7A18-6B3E94192DE5}"/>
              </a:ext>
            </a:extLst>
          </p:cNvPr>
          <p:cNvSpPr>
            <a:spLocks noGrp="1"/>
          </p:cNvSpPr>
          <p:nvPr>
            <p:ph sz="half" idx="14"/>
          </p:nvPr>
        </p:nvSpPr>
        <p:spPr>
          <a:xfrm>
            <a:off x="260092" y="1237084"/>
            <a:ext cx="8026658" cy="813318"/>
          </a:xfrm>
        </p:spPr>
        <p:txBody>
          <a:bodyPr>
            <a:normAutofit/>
          </a:bodyPr>
          <a:lstStyle/>
          <a:p>
            <a:r>
              <a:rPr lang="fr-FR" sz="2400" dirty="0"/>
              <a:t>Si oui, sur 10, êtes-vous satisfait de la réponse donnée ?</a:t>
            </a:r>
          </a:p>
        </p:txBody>
      </p:sp>
      <p:graphicFrame>
        <p:nvGraphicFramePr>
          <p:cNvPr id="7" name="Graphique 6">
            <a:extLst>
              <a:ext uri="{FF2B5EF4-FFF2-40B4-BE49-F238E27FC236}">
                <a16:creationId xmlns:a16="http://schemas.microsoft.com/office/drawing/2014/main" id="{DF902A31-B463-1D02-5775-99B8E8CFF2DD}"/>
              </a:ext>
            </a:extLst>
          </p:cNvPr>
          <p:cNvGraphicFramePr/>
          <p:nvPr>
            <p:extLst>
              <p:ext uri="{D42A27DB-BD31-4B8C-83A1-F6EECF244321}">
                <p14:modId xmlns:p14="http://schemas.microsoft.com/office/powerpoint/2010/main" val="4196188601"/>
              </p:ext>
            </p:extLst>
          </p:nvPr>
        </p:nvGraphicFramePr>
        <p:xfrm>
          <a:off x="460709" y="2625103"/>
          <a:ext cx="7451649" cy="3759863"/>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 5">
            <a:extLst>
              <a:ext uri="{FF2B5EF4-FFF2-40B4-BE49-F238E27FC236}">
                <a16:creationId xmlns:a16="http://schemas.microsoft.com/office/drawing/2014/main" id="{59852904-A403-2377-1C47-B7C4B9C1522E}"/>
              </a:ext>
            </a:extLst>
          </p:cNvPr>
          <p:cNvPicPr>
            <a:picLocks noChangeAspect="1"/>
          </p:cNvPicPr>
          <p:nvPr/>
        </p:nvPicPr>
        <p:blipFill>
          <a:blip r:embed="rId3"/>
          <a:stretch>
            <a:fillRect/>
          </a:stretch>
        </p:blipFill>
        <p:spPr>
          <a:xfrm>
            <a:off x="260092" y="1811785"/>
            <a:ext cx="7562850" cy="657225"/>
          </a:xfrm>
          <a:prstGeom prst="rect">
            <a:avLst/>
          </a:prstGeom>
        </p:spPr>
      </p:pic>
      <p:sp>
        <p:nvSpPr>
          <p:cNvPr id="8" name="ZoneTexte 7">
            <a:extLst>
              <a:ext uri="{FF2B5EF4-FFF2-40B4-BE49-F238E27FC236}">
                <a16:creationId xmlns:a16="http://schemas.microsoft.com/office/drawing/2014/main" id="{9DC207EA-2238-1DDE-8CBC-7BD7621A1ED8}"/>
              </a:ext>
            </a:extLst>
          </p:cNvPr>
          <p:cNvSpPr txBox="1"/>
          <p:nvPr/>
        </p:nvSpPr>
        <p:spPr>
          <a:xfrm>
            <a:off x="824593" y="6453784"/>
            <a:ext cx="5757181" cy="369332"/>
          </a:xfrm>
          <a:prstGeom prst="rect">
            <a:avLst/>
          </a:prstGeom>
          <a:noFill/>
        </p:spPr>
        <p:txBody>
          <a:bodyPr wrap="square" rtlCol="0">
            <a:spAutoFit/>
          </a:bodyPr>
          <a:lstStyle/>
          <a:p>
            <a:r>
              <a:rPr lang="fr-FR" dirty="0">
                <a:solidFill>
                  <a:schemeClr val="bg1"/>
                </a:solidFill>
              </a:rPr>
              <a:t>60 % des médecins ont donné une note de 6 à 10</a:t>
            </a:r>
          </a:p>
        </p:txBody>
      </p:sp>
    </p:spTree>
    <p:extLst>
      <p:ext uri="{BB962C8B-B14F-4D97-AF65-F5344CB8AC3E}">
        <p14:creationId xmlns:p14="http://schemas.microsoft.com/office/powerpoint/2010/main" val="2582216010"/>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688AE27-B54F-79E7-D98F-5580169CEC3C}"/>
              </a:ext>
            </a:extLst>
          </p:cNvPr>
          <p:cNvSpPr>
            <a:spLocks noGrp="1"/>
          </p:cNvSpPr>
          <p:nvPr>
            <p:ph type="sldNum" sz="quarter" idx="12"/>
          </p:nvPr>
        </p:nvSpPr>
        <p:spPr/>
        <p:txBody>
          <a:bodyPr/>
          <a:lstStyle/>
          <a:p>
            <a:pPr rtl="0"/>
            <a:fld id="{B5CEABB6-07DC-46E8-9B57-56EC44A396E5}" type="slidenum">
              <a:rPr lang="fr-FR" smtClean="0"/>
              <a:pPr rtl="0"/>
              <a:t>29</a:t>
            </a:fld>
            <a:endParaRPr lang="fr-FR" dirty="0"/>
          </a:p>
        </p:txBody>
      </p:sp>
      <p:sp>
        <p:nvSpPr>
          <p:cNvPr id="9" name="Espace réservé du contenu 3">
            <a:extLst>
              <a:ext uri="{FF2B5EF4-FFF2-40B4-BE49-F238E27FC236}">
                <a16:creationId xmlns:a16="http://schemas.microsoft.com/office/drawing/2014/main" id="{C070DB81-578D-3218-6CD5-F398C06FFBD4}"/>
              </a:ext>
            </a:extLst>
          </p:cNvPr>
          <p:cNvSpPr>
            <a:spLocks noGrp="1"/>
          </p:cNvSpPr>
          <p:nvPr>
            <p:ph sz="half" idx="14"/>
          </p:nvPr>
        </p:nvSpPr>
        <p:spPr>
          <a:xfrm>
            <a:off x="2928299" y="956379"/>
            <a:ext cx="6704414" cy="1020147"/>
          </a:xfrm>
        </p:spPr>
        <p:txBody>
          <a:bodyPr>
            <a:normAutofit/>
          </a:bodyPr>
          <a:lstStyle/>
          <a:p>
            <a:r>
              <a:rPr lang="fr-FR" b="1" dirty="0"/>
              <a:t>Quelques verbatims (157 postés)</a:t>
            </a:r>
            <a:endParaRPr lang="fr-FR" dirty="0">
              <a:solidFill>
                <a:srgbClr val="FF0000"/>
              </a:solidFill>
            </a:endParaRPr>
          </a:p>
        </p:txBody>
      </p:sp>
      <p:sp>
        <p:nvSpPr>
          <p:cNvPr id="11" name="Titre 1">
            <a:extLst>
              <a:ext uri="{FF2B5EF4-FFF2-40B4-BE49-F238E27FC236}">
                <a16:creationId xmlns:a16="http://schemas.microsoft.com/office/drawing/2014/main" id="{17DC3B18-7263-8C60-787A-ACD4CF3B06F7}"/>
              </a:ext>
            </a:extLst>
          </p:cNvPr>
          <p:cNvSpPr>
            <a:spLocks noGrp="1"/>
          </p:cNvSpPr>
          <p:nvPr>
            <p:ph type="title"/>
          </p:nvPr>
        </p:nvSpPr>
        <p:spPr>
          <a:xfrm>
            <a:off x="2928299" y="-249316"/>
            <a:ext cx="7889768" cy="1314514"/>
          </a:xfrm>
        </p:spPr>
        <p:txBody>
          <a:bodyPr/>
          <a:lstStyle/>
          <a:p>
            <a:r>
              <a:rPr lang="fr-FR" dirty="0"/>
              <a:t>VOUS ET votre CPAM</a:t>
            </a:r>
          </a:p>
        </p:txBody>
      </p:sp>
      <p:graphicFrame>
        <p:nvGraphicFramePr>
          <p:cNvPr id="3" name="Tableau 2">
            <a:extLst>
              <a:ext uri="{FF2B5EF4-FFF2-40B4-BE49-F238E27FC236}">
                <a16:creationId xmlns:a16="http://schemas.microsoft.com/office/drawing/2014/main" id="{F7BABCCF-5F5C-9E02-FC05-73501CA81F04}"/>
              </a:ext>
            </a:extLst>
          </p:cNvPr>
          <p:cNvGraphicFramePr>
            <a:graphicFrameLocks noGrp="1"/>
          </p:cNvGraphicFramePr>
          <p:nvPr>
            <p:extLst>
              <p:ext uri="{D42A27DB-BD31-4B8C-83A1-F6EECF244321}">
                <p14:modId xmlns:p14="http://schemas.microsoft.com/office/powerpoint/2010/main" val="162802658"/>
              </p:ext>
            </p:extLst>
          </p:nvPr>
        </p:nvGraphicFramePr>
        <p:xfrm>
          <a:off x="4248150" y="1819276"/>
          <a:ext cx="7889768" cy="4419602"/>
        </p:xfrm>
        <a:graphic>
          <a:graphicData uri="http://schemas.openxmlformats.org/drawingml/2006/table">
            <a:tbl>
              <a:tblPr firstRow="1" bandRow="1">
                <a:effectLst>
                  <a:outerShdw blurRad="50800" dist="50800" dir="7920000" algn="ctr" rotWithShape="0">
                    <a:srgbClr val="000000">
                      <a:alpha val="43137"/>
                    </a:srgbClr>
                  </a:outerShdw>
                </a:effectLst>
                <a:tableStyleId>{C4B1156A-380E-4F78-BDF5-A606A8083BF9}</a:tableStyleId>
              </a:tblPr>
              <a:tblGrid>
                <a:gridCol w="7889768">
                  <a:extLst>
                    <a:ext uri="{9D8B030D-6E8A-4147-A177-3AD203B41FA5}">
                      <a16:colId xmlns:a16="http://schemas.microsoft.com/office/drawing/2014/main" val="3167542198"/>
                    </a:ext>
                  </a:extLst>
                </a:gridCol>
              </a:tblGrid>
              <a:tr h="564972">
                <a:tc>
                  <a:txBody>
                    <a:bodyPr/>
                    <a:lstStyle/>
                    <a:p>
                      <a:r>
                        <a:rPr lang="fr-FR" sz="1100" b="0" i="0" kern="1200" dirty="0">
                          <a:solidFill>
                            <a:schemeClr val="dk1"/>
                          </a:solidFill>
                          <a:effectLst/>
                          <a:latin typeface="+mn-lt"/>
                          <a:ea typeface="+mn-ea"/>
                          <a:cs typeface="+mn-cs"/>
                        </a:rPr>
                        <a:t>J'avais un conseiller informatique facile à joindre (j'avais son n° de portable pro), très aimable et très réactif. Mais il est malheureusement parti à la retraite récemment. Pas de nom de remplaçant pour le moment...</a:t>
                      </a:r>
                    </a:p>
                  </a:txBody>
                  <a:tcPr>
                    <a:noFill/>
                  </a:tcPr>
                </a:tc>
                <a:extLst>
                  <a:ext uri="{0D108BD9-81ED-4DB2-BD59-A6C34878D82A}">
                    <a16:rowId xmlns:a16="http://schemas.microsoft.com/office/drawing/2014/main" val="2862879019"/>
                  </a:ext>
                </a:extLst>
              </a:tr>
              <a:tr h="461426">
                <a:tc>
                  <a:txBody>
                    <a:bodyPr/>
                    <a:lstStyle/>
                    <a:p>
                      <a:r>
                        <a:rPr lang="fr-FR" sz="1100" b="0" i="0" kern="1200" dirty="0">
                          <a:solidFill>
                            <a:schemeClr val="dk1"/>
                          </a:solidFill>
                          <a:effectLst/>
                          <a:latin typeface="+mn-lt"/>
                          <a:ea typeface="+mn-ea"/>
                          <a:cs typeface="+mn-cs"/>
                        </a:rPr>
                        <a:t>problème de télétransmission pour les AT et les MP le CIS est venu deux fois problème non résolu </a:t>
                      </a:r>
                    </a:p>
                  </a:txBody>
                  <a:tcPr>
                    <a:noFill/>
                  </a:tcPr>
                </a:tc>
                <a:extLst>
                  <a:ext uri="{0D108BD9-81ED-4DB2-BD59-A6C34878D82A}">
                    <a16:rowId xmlns:a16="http://schemas.microsoft.com/office/drawing/2014/main" val="2731977372"/>
                  </a:ext>
                </a:extLst>
              </a:tr>
              <a:tr h="461426">
                <a:tc>
                  <a:txBody>
                    <a:bodyPr/>
                    <a:lstStyle/>
                    <a:p>
                      <a:r>
                        <a:rPr lang="fr-FR" sz="1100" i="0" kern="1200" dirty="0">
                          <a:solidFill>
                            <a:schemeClr val="dk1"/>
                          </a:solidFill>
                          <a:effectLst/>
                          <a:latin typeface="+mn-lt"/>
                          <a:ea typeface="+mn-ea"/>
                          <a:cs typeface="+mn-cs"/>
                        </a:rPr>
                        <a:t>on est la balle de ping </a:t>
                      </a:r>
                      <a:r>
                        <a:rPr lang="fr-FR" sz="1100" i="0" kern="1200" dirty="0" err="1">
                          <a:solidFill>
                            <a:schemeClr val="dk1"/>
                          </a:solidFill>
                          <a:effectLst/>
                          <a:latin typeface="+mn-lt"/>
                          <a:ea typeface="+mn-ea"/>
                          <a:cs typeface="+mn-cs"/>
                        </a:rPr>
                        <a:t>pong</a:t>
                      </a:r>
                      <a:r>
                        <a:rPr lang="fr-FR" sz="1100" i="0" kern="1200" dirty="0">
                          <a:solidFill>
                            <a:schemeClr val="dk1"/>
                          </a:solidFill>
                          <a:effectLst/>
                          <a:latin typeface="+mn-lt"/>
                          <a:ea typeface="+mn-ea"/>
                          <a:cs typeface="+mn-cs"/>
                        </a:rPr>
                        <a:t> entre le conseiller informatique de la CPAM et l'éditeur</a:t>
                      </a:r>
                      <a:endParaRPr lang="fr-FR" sz="1100" dirty="0"/>
                    </a:p>
                  </a:txBody>
                  <a:tcPr>
                    <a:noFill/>
                  </a:tcPr>
                </a:tc>
                <a:extLst>
                  <a:ext uri="{0D108BD9-81ED-4DB2-BD59-A6C34878D82A}">
                    <a16:rowId xmlns:a16="http://schemas.microsoft.com/office/drawing/2014/main" val="2493590621"/>
                  </a:ext>
                </a:extLst>
              </a:tr>
              <a:tr h="562500">
                <a:tc>
                  <a:txBody>
                    <a:bodyPr/>
                    <a:lstStyle/>
                    <a:p>
                      <a:r>
                        <a:rPr lang="fr-FR" sz="1100" b="0" i="0" kern="1200" dirty="0">
                          <a:solidFill>
                            <a:schemeClr val="dk1"/>
                          </a:solidFill>
                          <a:effectLst/>
                          <a:latin typeface="+mn-lt"/>
                          <a:ea typeface="+mn-ea"/>
                          <a:cs typeface="+mn-cs"/>
                        </a:rPr>
                        <a:t>Mon conseiller informatique était la seule personne (identifiée à la CPAM) et joignable (très réactif) car il avait un numéro de portable. Grand confort pendant plus de 10 ans. Malheureusement, il est parti dans un autre service.</a:t>
                      </a:r>
                    </a:p>
                  </a:txBody>
                  <a:tcPr>
                    <a:noFill/>
                  </a:tcPr>
                </a:tc>
                <a:extLst>
                  <a:ext uri="{0D108BD9-81ED-4DB2-BD59-A6C34878D82A}">
                    <a16:rowId xmlns:a16="http://schemas.microsoft.com/office/drawing/2014/main" val="1908139664"/>
                  </a:ext>
                </a:extLst>
              </a:tr>
              <a:tr h="461426">
                <a:tc>
                  <a:txBody>
                    <a:bodyPr/>
                    <a:lstStyle/>
                    <a:p>
                      <a:r>
                        <a:rPr lang="fr-FR" sz="1100" b="0" i="0" kern="1200" dirty="0">
                          <a:solidFill>
                            <a:schemeClr val="dk1"/>
                          </a:solidFill>
                          <a:effectLst/>
                          <a:latin typeface="+mn-lt"/>
                          <a:ea typeface="+mn-ea"/>
                          <a:cs typeface="+mn-cs"/>
                        </a:rPr>
                        <a:t>j'ignorais l'existence d'un tel conseiller</a:t>
                      </a:r>
                    </a:p>
                  </a:txBody>
                  <a:tcPr>
                    <a:noFill/>
                  </a:tcPr>
                </a:tc>
                <a:extLst>
                  <a:ext uri="{0D108BD9-81ED-4DB2-BD59-A6C34878D82A}">
                    <a16:rowId xmlns:a16="http://schemas.microsoft.com/office/drawing/2014/main" val="2426053854"/>
                  </a:ext>
                </a:extLst>
              </a:tr>
              <a:tr h="461426">
                <a:tc>
                  <a:txBody>
                    <a:bodyPr/>
                    <a:lstStyle/>
                    <a:p>
                      <a:pPr marL="0" algn="l" defTabSz="914400" rtl="0" eaLnBrk="1" latinLnBrk="0" hangingPunct="1"/>
                      <a:r>
                        <a:rPr lang="fr-FR" sz="1100" b="0" i="0" kern="1200" dirty="0">
                          <a:solidFill>
                            <a:schemeClr val="dk1"/>
                          </a:solidFill>
                          <a:effectLst/>
                          <a:latin typeface="+mn-lt"/>
                          <a:ea typeface="+mn-ea"/>
                          <a:cs typeface="+mn-cs"/>
                        </a:rPr>
                        <a:t>Ça sert à quoi ?</a:t>
                      </a:r>
                    </a:p>
                  </a:txBody>
                  <a:tcPr>
                    <a:noFill/>
                  </a:tcPr>
                </a:tc>
                <a:extLst>
                  <a:ext uri="{0D108BD9-81ED-4DB2-BD59-A6C34878D82A}">
                    <a16:rowId xmlns:a16="http://schemas.microsoft.com/office/drawing/2014/main" val="2598117592"/>
                  </a:ext>
                </a:extLst>
              </a:tr>
              <a:tr h="1446426">
                <a:tc>
                  <a:txBody>
                    <a:bodyPr/>
                    <a:lstStyle/>
                    <a:p>
                      <a:r>
                        <a:rPr lang="fr-FR" sz="1100" b="0" i="0" kern="1200" dirty="0">
                          <a:solidFill>
                            <a:schemeClr val="dk1"/>
                          </a:solidFill>
                          <a:effectLst/>
                          <a:latin typeface="+mn-lt"/>
                          <a:ea typeface="+mn-ea"/>
                          <a:cs typeface="+mn-cs"/>
                        </a:rPr>
                        <a:t>Il a fait de son mieux, il s'est même déplacé, pour qu'Ameli pro lise les CV des patients, il a échoué et n'a pas de solution à me proposer ... Et l'an dernier j'ai eu le bug dit 2001, rejet aléatoire des f de son, obligée de tout reprendre, pas de procédure unifiée , j'ai même subi des rejets des </a:t>
                      </a:r>
                      <a:r>
                        <a:rPr lang="fr-FR" sz="1100" b="0" i="0" kern="1200" dirty="0" err="1">
                          <a:solidFill>
                            <a:schemeClr val="dk1"/>
                          </a:solidFill>
                          <a:effectLst/>
                          <a:latin typeface="+mn-lt"/>
                          <a:ea typeface="+mn-ea"/>
                          <a:cs typeface="+mn-cs"/>
                        </a:rPr>
                        <a:t>FdS</a:t>
                      </a:r>
                      <a:r>
                        <a:rPr lang="fr-FR" sz="1100" b="0" i="0" kern="1200" dirty="0">
                          <a:solidFill>
                            <a:schemeClr val="dk1"/>
                          </a:solidFill>
                          <a:effectLst/>
                          <a:latin typeface="+mn-lt"/>
                          <a:ea typeface="+mn-ea"/>
                          <a:cs typeface="+mn-cs"/>
                        </a:rPr>
                        <a:t> refaites. J'estime à 10% ma perte de revenu à force de demi-journées sans rdv , occupée à remplir les </a:t>
                      </a:r>
                      <a:r>
                        <a:rPr lang="fr-FR" sz="1100" b="0" i="0" kern="1200" dirty="0" err="1">
                          <a:solidFill>
                            <a:schemeClr val="dk1"/>
                          </a:solidFill>
                          <a:effectLst/>
                          <a:latin typeface="+mn-lt"/>
                          <a:ea typeface="+mn-ea"/>
                          <a:cs typeface="+mn-cs"/>
                        </a:rPr>
                        <a:t>FdS</a:t>
                      </a:r>
                      <a:r>
                        <a:rPr lang="fr-FR" sz="1100" b="0" i="0" kern="1200" dirty="0">
                          <a:solidFill>
                            <a:schemeClr val="dk1"/>
                          </a:solidFill>
                          <a:effectLst/>
                          <a:latin typeface="+mn-lt"/>
                          <a:ea typeface="+mn-ea"/>
                          <a:cs typeface="+mn-cs"/>
                        </a:rPr>
                        <a:t> et travailler avec les informaticiens.... J'ai même dû payer qu'un pour m'aider. Aucune indemnisation n'était prévue. Perte sèche et épuisement. Une consœur concernée a failli déplaquer</a:t>
                      </a:r>
                    </a:p>
                  </a:txBody>
                  <a:tcPr>
                    <a:noFill/>
                  </a:tcPr>
                </a:tc>
                <a:extLst>
                  <a:ext uri="{0D108BD9-81ED-4DB2-BD59-A6C34878D82A}">
                    <a16:rowId xmlns:a16="http://schemas.microsoft.com/office/drawing/2014/main" val="4131394020"/>
                  </a:ext>
                </a:extLst>
              </a:tr>
            </a:tbl>
          </a:graphicData>
        </a:graphic>
      </p:graphicFrame>
    </p:spTree>
    <p:extLst>
      <p:ext uri="{BB962C8B-B14F-4D97-AF65-F5344CB8AC3E}">
        <p14:creationId xmlns:p14="http://schemas.microsoft.com/office/powerpoint/2010/main" val="331658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7F6F2-6473-EA4B-6B44-369B21F304A7}"/>
              </a:ext>
            </a:extLst>
          </p:cNvPr>
          <p:cNvSpPr>
            <a:spLocks noGrp="1"/>
          </p:cNvSpPr>
          <p:nvPr>
            <p:ph type="title"/>
          </p:nvPr>
        </p:nvSpPr>
        <p:spPr>
          <a:xfrm>
            <a:off x="757375" y="136525"/>
            <a:ext cx="9367700" cy="899173"/>
          </a:xfrm>
        </p:spPr>
        <p:txBody>
          <a:bodyPr/>
          <a:lstStyle/>
          <a:p>
            <a:r>
              <a:rPr lang="fr-FR" dirty="0"/>
              <a:t>VOUS ET VOTRE CPAM</a:t>
            </a:r>
          </a:p>
        </p:txBody>
      </p:sp>
      <p:sp>
        <p:nvSpPr>
          <p:cNvPr id="3" name="Espace réservé du texte 2">
            <a:extLst>
              <a:ext uri="{FF2B5EF4-FFF2-40B4-BE49-F238E27FC236}">
                <a16:creationId xmlns:a16="http://schemas.microsoft.com/office/drawing/2014/main" id="{92588FA8-EF1A-6E21-54E5-9436406F03F6}"/>
              </a:ext>
            </a:extLst>
          </p:cNvPr>
          <p:cNvSpPr>
            <a:spLocks noGrp="1"/>
          </p:cNvSpPr>
          <p:nvPr>
            <p:ph type="body" sz="quarter" idx="13"/>
          </p:nvPr>
        </p:nvSpPr>
        <p:spPr>
          <a:xfrm>
            <a:off x="143774" y="826961"/>
            <a:ext cx="6953250" cy="611752"/>
          </a:xfrm>
        </p:spPr>
        <p:txBody>
          <a:bodyPr>
            <a:normAutofit/>
          </a:bodyPr>
          <a:lstStyle/>
          <a:p>
            <a:pPr marL="0" indent="0">
              <a:buNone/>
            </a:pPr>
            <a:r>
              <a:rPr lang="fr-FR" dirty="0"/>
              <a:t>Le profil des répondants</a:t>
            </a:r>
          </a:p>
        </p:txBody>
      </p:sp>
      <p:sp>
        <p:nvSpPr>
          <p:cNvPr id="5" name="Espace réservé du numéro de diapositive 4">
            <a:extLst>
              <a:ext uri="{FF2B5EF4-FFF2-40B4-BE49-F238E27FC236}">
                <a16:creationId xmlns:a16="http://schemas.microsoft.com/office/drawing/2014/main" id="{87134E6F-8820-0C1C-0356-227A98032DBA}"/>
              </a:ext>
            </a:extLst>
          </p:cNvPr>
          <p:cNvSpPr>
            <a:spLocks noGrp="1"/>
          </p:cNvSpPr>
          <p:nvPr>
            <p:ph type="sldNum" sz="quarter" idx="12"/>
          </p:nvPr>
        </p:nvSpPr>
        <p:spPr/>
        <p:txBody>
          <a:bodyPr/>
          <a:lstStyle/>
          <a:p>
            <a:pPr rtl="0"/>
            <a:fld id="{B5CEABB6-07DC-46E8-9B57-56EC44A396E5}" type="slidenum">
              <a:rPr lang="fr-FR" smtClean="0"/>
              <a:pPr rtl="0"/>
              <a:t>3</a:t>
            </a:fld>
            <a:endParaRPr lang="fr-FR" dirty="0"/>
          </a:p>
        </p:txBody>
      </p:sp>
      <p:sp>
        <p:nvSpPr>
          <p:cNvPr id="4" name="ZoneTexte 3">
            <a:extLst>
              <a:ext uri="{FF2B5EF4-FFF2-40B4-BE49-F238E27FC236}">
                <a16:creationId xmlns:a16="http://schemas.microsoft.com/office/drawing/2014/main" id="{1C7669B8-C9C1-5245-7F26-49A6896D0052}"/>
              </a:ext>
            </a:extLst>
          </p:cNvPr>
          <p:cNvSpPr txBox="1"/>
          <p:nvPr/>
        </p:nvSpPr>
        <p:spPr>
          <a:xfrm>
            <a:off x="143774" y="1132837"/>
            <a:ext cx="2528516" cy="800219"/>
          </a:xfrm>
          <a:prstGeom prst="rect">
            <a:avLst/>
          </a:prstGeom>
          <a:noFill/>
        </p:spPr>
        <p:txBody>
          <a:bodyPr wrap="square" rtlCol="0">
            <a:spAutoFit/>
          </a:bodyPr>
          <a:lstStyle/>
          <a:p>
            <a:r>
              <a:rPr lang="fr-FR" sz="1400" b="1" dirty="0"/>
              <a:t>57 % de médecins généralistes</a:t>
            </a:r>
          </a:p>
          <a:p>
            <a:endParaRPr lang="fr-FR" dirty="0"/>
          </a:p>
        </p:txBody>
      </p:sp>
      <p:sp>
        <p:nvSpPr>
          <p:cNvPr id="6" name="ZoneTexte 5">
            <a:extLst>
              <a:ext uri="{FF2B5EF4-FFF2-40B4-BE49-F238E27FC236}">
                <a16:creationId xmlns:a16="http://schemas.microsoft.com/office/drawing/2014/main" id="{F8EEEB19-E0CF-2D1D-C2BB-C1C781A78ABA}"/>
              </a:ext>
            </a:extLst>
          </p:cNvPr>
          <p:cNvSpPr txBox="1"/>
          <p:nvPr/>
        </p:nvSpPr>
        <p:spPr>
          <a:xfrm>
            <a:off x="143774" y="1633963"/>
            <a:ext cx="1380226" cy="646331"/>
          </a:xfrm>
          <a:prstGeom prst="rect">
            <a:avLst/>
          </a:prstGeom>
          <a:noFill/>
        </p:spPr>
        <p:txBody>
          <a:bodyPr wrap="square" rtlCol="0">
            <a:spAutoFit/>
          </a:bodyPr>
          <a:lstStyle/>
          <a:p>
            <a:r>
              <a:rPr lang="fr-FR" u="sng" dirty="0"/>
              <a:t>Autres Spécialités</a:t>
            </a:r>
          </a:p>
        </p:txBody>
      </p:sp>
      <p:graphicFrame>
        <p:nvGraphicFramePr>
          <p:cNvPr id="9" name="Graphique 8">
            <a:extLst>
              <a:ext uri="{FF2B5EF4-FFF2-40B4-BE49-F238E27FC236}">
                <a16:creationId xmlns:a16="http://schemas.microsoft.com/office/drawing/2014/main" id="{9AB0402E-D570-8F99-2E8F-4930F218EA7C}"/>
              </a:ext>
            </a:extLst>
          </p:cNvPr>
          <p:cNvGraphicFramePr/>
          <p:nvPr>
            <p:extLst>
              <p:ext uri="{D42A27DB-BD31-4B8C-83A1-F6EECF244321}">
                <p14:modId xmlns:p14="http://schemas.microsoft.com/office/powerpoint/2010/main" val="457866775"/>
              </p:ext>
            </p:extLst>
          </p:nvPr>
        </p:nvGraphicFramePr>
        <p:xfrm>
          <a:off x="276225" y="552450"/>
          <a:ext cx="11772001" cy="6169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054412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815C6-3AD0-46E6-A74A-1967BD91AF50}"/>
              </a:ext>
            </a:extLst>
          </p:cNvPr>
          <p:cNvSpPr>
            <a:spLocks noGrp="1"/>
          </p:cNvSpPr>
          <p:nvPr>
            <p:ph type="ctrTitle"/>
          </p:nvPr>
        </p:nvSpPr>
        <p:spPr>
          <a:xfrm>
            <a:off x="4676775" y="-809625"/>
            <a:ext cx="7515225" cy="6667500"/>
          </a:xfrm>
        </p:spPr>
        <p:txBody>
          <a:bodyPr rtlCol="0">
            <a:normAutofit/>
          </a:bodyPr>
          <a:lstStyle>
            <a:defPPr>
              <a:defRPr lang="fr-FR"/>
            </a:defPPr>
          </a:lstStyle>
          <a:p>
            <a:pPr rtl="0"/>
            <a:r>
              <a:rPr lang="fr-FR" sz="4800" dirty="0"/>
              <a:t>Votre CPAM et VOUS</a:t>
            </a:r>
            <a:br>
              <a:rPr lang="fr-FR" sz="4800" dirty="0"/>
            </a:br>
            <a:r>
              <a:rPr lang="fr-FR" sz="2400" dirty="0"/>
              <a:t>LA NOMENCLATURE</a:t>
            </a:r>
            <a:endParaRPr lang="fr-FR" sz="4800" dirty="0"/>
          </a:p>
        </p:txBody>
      </p:sp>
    </p:spTree>
    <p:extLst>
      <p:ext uri="{BB962C8B-B14F-4D97-AF65-F5344CB8AC3E}">
        <p14:creationId xmlns:p14="http://schemas.microsoft.com/office/powerpoint/2010/main" val="197125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F9B6A-D980-90F6-5C40-94620254EC18}"/>
              </a:ext>
            </a:extLst>
          </p:cNvPr>
          <p:cNvSpPr>
            <a:spLocks noGrp="1"/>
          </p:cNvSpPr>
          <p:nvPr>
            <p:ph type="ctrTitle"/>
          </p:nvPr>
        </p:nvSpPr>
        <p:spPr>
          <a:xfrm>
            <a:off x="4153677" y="522513"/>
            <a:ext cx="6669833" cy="1468339"/>
          </a:xfrm>
        </p:spPr>
        <p:txBody>
          <a:bodyPr>
            <a:normAutofit/>
          </a:bodyPr>
          <a:lstStyle/>
          <a:p>
            <a:r>
              <a:rPr lang="fr-FR" dirty="0"/>
              <a:t>VOUS ET votre CPAM</a:t>
            </a:r>
          </a:p>
        </p:txBody>
      </p:sp>
      <p:sp>
        <p:nvSpPr>
          <p:cNvPr id="3" name="Sous-titre 2">
            <a:extLst>
              <a:ext uri="{FF2B5EF4-FFF2-40B4-BE49-F238E27FC236}">
                <a16:creationId xmlns:a16="http://schemas.microsoft.com/office/drawing/2014/main" id="{195B3B41-318C-EA37-0826-BEBE266C119E}"/>
              </a:ext>
            </a:extLst>
          </p:cNvPr>
          <p:cNvSpPr>
            <a:spLocks noGrp="1"/>
          </p:cNvSpPr>
          <p:nvPr>
            <p:ph type="subTitle" idx="1"/>
          </p:nvPr>
        </p:nvSpPr>
        <p:spPr>
          <a:xfrm>
            <a:off x="4153677" y="1916207"/>
            <a:ext cx="3152192" cy="1265532"/>
          </a:xfrm>
        </p:spPr>
        <p:txBody>
          <a:bodyPr>
            <a:normAutofit/>
          </a:bodyPr>
          <a:lstStyle/>
          <a:p>
            <a:r>
              <a:rPr lang="fr-FR" sz="1600" dirty="0">
                <a:solidFill>
                  <a:schemeClr val="bg1"/>
                </a:solidFill>
              </a:rPr>
              <a:t>Diriez-vous que vous maitriser la nomenclature des actes dans votre spécialité ?</a:t>
            </a:r>
          </a:p>
        </p:txBody>
      </p:sp>
      <p:sp>
        <p:nvSpPr>
          <p:cNvPr id="4" name="Espace réservé du numéro de diapositive 3">
            <a:extLst>
              <a:ext uri="{FF2B5EF4-FFF2-40B4-BE49-F238E27FC236}">
                <a16:creationId xmlns:a16="http://schemas.microsoft.com/office/drawing/2014/main" id="{A433AC31-5675-4A0E-421A-2257290B9BBA}"/>
              </a:ext>
            </a:extLst>
          </p:cNvPr>
          <p:cNvSpPr>
            <a:spLocks noGrp="1"/>
          </p:cNvSpPr>
          <p:nvPr>
            <p:ph type="sldNum" sz="quarter" idx="12"/>
          </p:nvPr>
        </p:nvSpPr>
        <p:spPr/>
        <p:txBody>
          <a:bodyPr/>
          <a:lstStyle/>
          <a:p>
            <a:pPr rtl="0"/>
            <a:fld id="{B5CEABB6-07DC-46E8-9B57-56EC44A396E5}" type="slidenum">
              <a:rPr lang="fr-FR" smtClean="0"/>
              <a:pPr rtl="0"/>
              <a:t>31</a:t>
            </a:fld>
            <a:endParaRPr lang="fr-FR" dirty="0"/>
          </a:p>
        </p:txBody>
      </p:sp>
      <p:graphicFrame>
        <p:nvGraphicFramePr>
          <p:cNvPr id="7" name="Graphique 6">
            <a:extLst>
              <a:ext uri="{FF2B5EF4-FFF2-40B4-BE49-F238E27FC236}">
                <a16:creationId xmlns:a16="http://schemas.microsoft.com/office/drawing/2014/main" id="{B372B1DF-A048-A61A-3F48-C5415C5233E7}"/>
              </a:ext>
            </a:extLst>
          </p:cNvPr>
          <p:cNvGraphicFramePr/>
          <p:nvPr>
            <p:extLst>
              <p:ext uri="{D42A27DB-BD31-4B8C-83A1-F6EECF244321}">
                <p14:modId xmlns:p14="http://schemas.microsoft.com/office/powerpoint/2010/main" val="2488685386"/>
              </p:ext>
            </p:extLst>
          </p:nvPr>
        </p:nvGraphicFramePr>
        <p:xfrm>
          <a:off x="4059982" y="3079102"/>
          <a:ext cx="2984241" cy="2995128"/>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B55D32E4-2EC1-D0FE-F6D8-CC0CF184E54E}"/>
              </a:ext>
            </a:extLst>
          </p:cNvPr>
          <p:cNvSpPr txBox="1"/>
          <p:nvPr/>
        </p:nvSpPr>
        <p:spPr>
          <a:xfrm>
            <a:off x="7971103" y="2119478"/>
            <a:ext cx="3152192" cy="830997"/>
          </a:xfrm>
          <a:prstGeom prst="rect">
            <a:avLst/>
          </a:prstGeom>
          <a:noFill/>
        </p:spPr>
        <p:txBody>
          <a:bodyPr wrap="square" rtlCol="0">
            <a:spAutoFit/>
          </a:bodyPr>
          <a:lstStyle/>
          <a:p>
            <a:r>
              <a:rPr lang="fr-FR" sz="1600" dirty="0">
                <a:solidFill>
                  <a:schemeClr val="bg1"/>
                </a:solidFill>
              </a:rPr>
              <a:t>Ressentez-vous un besoin de formation dans ce domaine pour bien savoir coter ?</a:t>
            </a:r>
          </a:p>
        </p:txBody>
      </p:sp>
      <p:graphicFrame>
        <p:nvGraphicFramePr>
          <p:cNvPr id="13" name="Graphique 12">
            <a:extLst>
              <a:ext uri="{FF2B5EF4-FFF2-40B4-BE49-F238E27FC236}">
                <a16:creationId xmlns:a16="http://schemas.microsoft.com/office/drawing/2014/main" id="{97C58D9B-C494-1976-3EBC-D276C2504C32}"/>
              </a:ext>
            </a:extLst>
          </p:cNvPr>
          <p:cNvGraphicFramePr/>
          <p:nvPr>
            <p:extLst>
              <p:ext uri="{D42A27DB-BD31-4B8C-83A1-F6EECF244321}">
                <p14:modId xmlns:p14="http://schemas.microsoft.com/office/powerpoint/2010/main" val="2454030039"/>
              </p:ext>
            </p:extLst>
          </p:nvPr>
        </p:nvGraphicFramePr>
        <p:xfrm>
          <a:off x="8136294" y="3079101"/>
          <a:ext cx="3788228" cy="2995129"/>
        </p:xfrm>
        <a:graphic>
          <a:graphicData uri="http://schemas.openxmlformats.org/drawingml/2006/chart">
            <c:chart xmlns:c="http://schemas.openxmlformats.org/drawingml/2006/chart" xmlns:r="http://schemas.openxmlformats.org/officeDocument/2006/relationships" r:id="rId4"/>
          </a:graphicData>
        </a:graphic>
      </p:graphicFrame>
      <p:sp>
        <p:nvSpPr>
          <p:cNvPr id="14" name="Organigramme : Alternative 13">
            <a:extLst>
              <a:ext uri="{FF2B5EF4-FFF2-40B4-BE49-F238E27FC236}">
                <a16:creationId xmlns:a16="http://schemas.microsoft.com/office/drawing/2014/main" id="{2DDE50BC-C276-85F2-C29A-47B432490BCE}"/>
              </a:ext>
            </a:extLst>
          </p:cNvPr>
          <p:cNvSpPr/>
          <p:nvPr/>
        </p:nvSpPr>
        <p:spPr>
          <a:xfrm>
            <a:off x="7305869" y="2286000"/>
            <a:ext cx="541176" cy="404948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974038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1D8C6-FCF3-1508-967B-6F940074A896}"/>
              </a:ext>
            </a:extLst>
          </p:cNvPr>
          <p:cNvSpPr>
            <a:spLocks noGrp="1"/>
          </p:cNvSpPr>
          <p:nvPr>
            <p:ph type="ctrTitle"/>
          </p:nvPr>
        </p:nvSpPr>
        <p:spPr>
          <a:xfrm>
            <a:off x="4355646" y="-813707"/>
            <a:ext cx="6449786" cy="2785508"/>
          </a:xfrm>
        </p:spPr>
        <p:txBody>
          <a:bodyPr/>
          <a:lstStyle/>
          <a:p>
            <a:r>
              <a:rPr lang="fr-FR" dirty="0"/>
              <a:t>VOUS ET votre CPAM</a:t>
            </a:r>
          </a:p>
        </p:txBody>
      </p:sp>
      <p:sp>
        <p:nvSpPr>
          <p:cNvPr id="3" name="Sous-titre 2">
            <a:extLst>
              <a:ext uri="{FF2B5EF4-FFF2-40B4-BE49-F238E27FC236}">
                <a16:creationId xmlns:a16="http://schemas.microsoft.com/office/drawing/2014/main" id="{8FE8BD83-AC2F-E7AA-D064-93324F85676B}"/>
              </a:ext>
            </a:extLst>
          </p:cNvPr>
          <p:cNvSpPr>
            <a:spLocks noGrp="1"/>
          </p:cNvSpPr>
          <p:nvPr>
            <p:ph type="subTitle" idx="1"/>
          </p:nvPr>
        </p:nvSpPr>
        <p:spPr>
          <a:xfrm>
            <a:off x="4184197" y="1716336"/>
            <a:ext cx="6449785" cy="1029586"/>
          </a:xfrm>
        </p:spPr>
        <p:txBody>
          <a:bodyPr>
            <a:normAutofit fontScale="77500" lnSpcReduction="20000"/>
          </a:bodyPr>
          <a:lstStyle/>
          <a:p>
            <a:r>
              <a:rPr lang="fr-FR" sz="2400" dirty="0">
                <a:solidFill>
                  <a:schemeClr val="bg1"/>
                </a:solidFill>
              </a:rPr>
              <a:t>Diriez-vous que vous maitriser la nomenclature des actes dans votre spécialité ?</a:t>
            </a:r>
          </a:p>
          <a:p>
            <a:endParaRPr lang="fr-FR" dirty="0"/>
          </a:p>
        </p:txBody>
      </p:sp>
      <p:sp>
        <p:nvSpPr>
          <p:cNvPr id="4" name="Espace réservé du numéro de diapositive 3">
            <a:extLst>
              <a:ext uri="{FF2B5EF4-FFF2-40B4-BE49-F238E27FC236}">
                <a16:creationId xmlns:a16="http://schemas.microsoft.com/office/drawing/2014/main" id="{35BDEDCE-250C-557E-153C-2402037D1421}"/>
              </a:ext>
            </a:extLst>
          </p:cNvPr>
          <p:cNvSpPr>
            <a:spLocks noGrp="1"/>
          </p:cNvSpPr>
          <p:nvPr>
            <p:ph type="sldNum" sz="quarter" idx="12"/>
          </p:nvPr>
        </p:nvSpPr>
        <p:spPr/>
        <p:txBody>
          <a:bodyPr/>
          <a:lstStyle/>
          <a:p>
            <a:pPr rtl="0"/>
            <a:fld id="{B5CEABB6-07DC-46E8-9B57-56EC44A396E5}" type="slidenum">
              <a:rPr lang="fr-FR" smtClean="0"/>
              <a:pPr rtl="0"/>
              <a:t>32</a:t>
            </a:fld>
            <a:endParaRPr lang="fr-FR" dirty="0"/>
          </a:p>
        </p:txBody>
      </p:sp>
      <p:graphicFrame>
        <p:nvGraphicFramePr>
          <p:cNvPr id="7" name="Graphique 6">
            <a:extLst>
              <a:ext uri="{FF2B5EF4-FFF2-40B4-BE49-F238E27FC236}">
                <a16:creationId xmlns:a16="http://schemas.microsoft.com/office/drawing/2014/main" id="{D8DF278C-60E5-9461-AD9D-BC99B758F0C1}"/>
              </a:ext>
            </a:extLst>
          </p:cNvPr>
          <p:cNvGraphicFramePr/>
          <p:nvPr>
            <p:extLst>
              <p:ext uri="{D42A27DB-BD31-4B8C-83A1-F6EECF244321}">
                <p14:modId xmlns:p14="http://schemas.microsoft.com/office/powerpoint/2010/main" val="1165749717"/>
              </p:ext>
            </p:extLst>
          </p:nvPr>
        </p:nvGraphicFramePr>
        <p:xfrm>
          <a:off x="4048124" y="2606754"/>
          <a:ext cx="5876926" cy="38332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a:extLst>
              <a:ext uri="{FF2B5EF4-FFF2-40B4-BE49-F238E27FC236}">
                <a16:creationId xmlns:a16="http://schemas.microsoft.com/office/drawing/2014/main" id="{D8F8FA83-A5B6-1258-8B31-794947B97F84}"/>
              </a:ext>
            </a:extLst>
          </p:cNvPr>
          <p:cNvGraphicFramePr/>
          <p:nvPr>
            <p:extLst>
              <p:ext uri="{D42A27DB-BD31-4B8C-83A1-F6EECF244321}">
                <p14:modId xmlns:p14="http://schemas.microsoft.com/office/powerpoint/2010/main" val="1526790240"/>
              </p:ext>
            </p:extLst>
          </p:nvPr>
        </p:nvGraphicFramePr>
        <p:xfrm>
          <a:off x="7840980" y="2616279"/>
          <a:ext cx="4351020" cy="37221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7345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D7397-701F-E9AE-79E3-DBA018E46E6B}"/>
              </a:ext>
            </a:extLst>
          </p:cNvPr>
          <p:cNvSpPr>
            <a:spLocks noGrp="1"/>
          </p:cNvSpPr>
          <p:nvPr>
            <p:ph type="ctrTitle"/>
          </p:nvPr>
        </p:nvSpPr>
        <p:spPr>
          <a:xfrm>
            <a:off x="4483552" y="527297"/>
            <a:ext cx="6449785" cy="1492003"/>
          </a:xfrm>
        </p:spPr>
        <p:txBody>
          <a:bodyPr/>
          <a:lstStyle/>
          <a:p>
            <a:r>
              <a:rPr lang="fr-FR" dirty="0"/>
              <a:t>VOUS ET votre CPAM</a:t>
            </a:r>
          </a:p>
        </p:txBody>
      </p:sp>
      <p:sp>
        <p:nvSpPr>
          <p:cNvPr id="3" name="Sous-titre 2">
            <a:extLst>
              <a:ext uri="{FF2B5EF4-FFF2-40B4-BE49-F238E27FC236}">
                <a16:creationId xmlns:a16="http://schemas.microsoft.com/office/drawing/2014/main" id="{CE5590C0-2E8B-AAC6-7C81-A78AD3A1F1B9}"/>
              </a:ext>
            </a:extLst>
          </p:cNvPr>
          <p:cNvSpPr>
            <a:spLocks noGrp="1"/>
          </p:cNvSpPr>
          <p:nvPr>
            <p:ph type="subTitle" idx="1"/>
          </p:nvPr>
        </p:nvSpPr>
        <p:spPr>
          <a:xfrm>
            <a:off x="4239982" y="1866900"/>
            <a:ext cx="6936924" cy="1238250"/>
          </a:xfrm>
        </p:spPr>
        <p:txBody>
          <a:bodyPr>
            <a:normAutofit fontScale="47500" lnSpcReduction="20000"/>
          </a:bodyPr>
          <a:lstStyle/>
          <a:p>
            <a:r>
              <a:rPr lang="fr-FR" sz="4800" dirty="0">
                <a:solidFill>
                  <a:schemeClr val="bg1"/>
                </a:solidFill>
              </a:rPr>
              <a:t>Ressentez-vous un besoin de formation dans ce domaine pour bien savoir coter ?</a:t>
            </a:r>
          </a:p>
          <a:p>
            <a:endParaRPr lang="fr-FR" dirty="0"/>
          </a:p>
        </p:txBody>
      </p:sp>
      <p:sp>
        <p:nvSpPr>
          <p:cNvPr id="4" name="Espace réservé du numéro de diapositive 3">
            <a:extLst>
              <a:ext uri="{FF2B5EF4-FFF2-40B4-BE49-F238E27FC236}">
                <a16:creationId xmlns:a16="http://schemas.microsoft.com/office/drawing/2014/main" id="{7E98105B-5503-C6CB-BE01-99C2E89CDCC7}"/>
              </a:ext>
            </a:extLst>
          </p:cNvPr>
          <p:cNvSpPr>
            <a:spLocks noGrp="1"/>
          </p:cNvSpPr>
          <p:nvPr>
            <p:ph type="sldNum" sz="quarter" idx="12"/>
          </p:nvPr>
        </p:nvSpPr>
        <p:spPr/>
        <p:txBody>
          <a:bodyPr/>
          <a:lstStyle/>
          <a:p>
            <a:pPr rtl="0"/>
            <a:fld id="{B5CEABB6-07DC-46E8-9B57-56EC44A396E5}" type="slidenum">
              <a:rPr lang="fr-FR" smtClean="0"/>
              <a:pPr rtl="0"/>
              <a:t>33</a:t>
            </a:fld>
            <a:endParaRPr lang="fr-FR" dirty="0"/>
          </a:p>
        </p:txBody>
      </p:sp>
      <p:graphicFrame>
        <p:nvGraphicFramePr>
          <p:cNvPr id="7" name="Graphique 6">
            <a:extLst>
              <a:ext uri="{FF2B5EF4-FFF2-40B4-BE49-F238E27FC236}">
                <a16:creationId xmlns:a16="http://schemas.microsoft.com/office/drawing/2014/main" id="{065589DF-2E35-2BFC-BC12-3C4E7B783E8B}"/>
              </a:ext>
            </a:extLst>
          </p:cNvPr>
          <p:cNvGraphicFramePr/>
          <p:nvPr>
            <p:extLst>
              <p:ext uri="{D42A27DB-BD31-4B8C-83A1-F6EECF244321}">
                <p14:modId xmlns:p14="http://schemas.microsoft.com/office/powerpoint/2010/main" val="524459240"/>
              </p:ext>
            </p:extLst>
          </p:nvPr>
        </p:nvGraphicFramePr>
        <p:xfrm>
          <a:off x="4483552" y="2948189"/>
          <a:ext cx="4889048" cy="3404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a:extLst>
              <a:ext uri="{FF2B5EF4-FFF2-40B4-BE49-F238E27FC236}">
                <a16:creationId xmlns:a16="http://schemas.microsoft.com/office/drawing/2014/main" id="{0F0EF860-A9D2-0FA3-7D60-0FA6B8568436}"/>
              </a:ext>
            </a:extLst>
          </p:cNvPr>
          <p:cNvGraphicFramePr/>
          <p:nvPr>
            <p:extLst>
              <p:ext uri="{D42A27DB-BD31-4B8C-83A1-F6EECF244321}">
                <p14:modId xmlns:p14="http://schemas.microsoft.com/office/powerpoint/2010/main" val="279485046"/>
              </p:ext>
            </p:extLst>
          </p:nvPr>
        </p:nvGraphicFramePr>
        <p:xfrm>
          <a:off x="8353425" y="2948189"/>
          <a:ext cx="3587750" cy="3382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8531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815C6-3AD0-46E6-A74A-1967BD91AF50}"/>
              </a:ext>
            </a:extLst>
          </p:cNvPr>
          <p:cNvSpPr>
            <a:spLocks noGrp="1"/>
          </p:cNvSpPr>
          <p:nvPr>
            <p:ph type="ctrTitle"/>
          </p:nvPr>
        </p:nvSpPr>
        <p:spPr>
          <a:xfrm>
            <a:off x="4676775" y="-809625"/>
            <a:ext cx="7515225" cy="6667500"/>
          </a:xfrm>
        </p:spPr>
        <p:txBody>
          <a:bodyPr rtlCol="0">
            <a:normAutofit/>
          </a:bodyPr>
          <a:lstStyle>
            <a:defPPr>
              <a:defRPr lang="fr-FR"/>
            </a:defPPr>
          </a:lstStyle>
          <a:p>
            <a:pPr rtl="0"/>
            <a:br>
              <a:rPr lang="fr-FR" sz="4800" dirty="0"/>
            </a:br>
            <a:r>
              <a:rPr lang="fr-FR" sz="4800" dirty="0"/>
              <a:t>Votre CPAM et VOUS</a:t>
            </a:r>
            <a:br>
              <a:rPr lang="fr-FR" sz="4800" dirty="0"/>
            </a:br>
            <a:r>
              <a:rPr lang="fr-FR" sz="2400" dirty="0"/>
              <a:t>LES CONTENTIEUX </a:t>
            </a:r>
            <a:br>
              <a:rPr lang="fr-FR" sz="2400" dirty="0"/>
            </a:br>
            <a:r>
              <a:rPr lang="fr-FR" sz="2400" dirty="0"/>
              <a:t>et les COMMISSIONS PARITAIRES LOCALES</a:t>
            </a:r>
            <a:endParaRPr lang="fr-FR" sz="4800" dirty="0"/>
          </a:p>
        </p:txBody>
      </p:sp>
    </p:spTree>
    <p:extLst>
      <p:ext uri="{BB962C8B-B14F-4D97-AF65-F5344CB8AC3E}">
        <p14:creationId xmlns:p14="http://schemas.microsoft.com/office/powerpoint/2010/main" val="1613306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4277A9-8742-6A94-BDF1-CB5D02CB2380}"/>
              </a:ext>
            </a:extLst>
          </p:cNvPr>
          <p:cNvSpPr>
            <a:spLocks noGrp="1"/>
          </p:cNvSpPr>
          <p:nvPr>
            <p:ph type="title"/>
          </p:nvPr>
        </p:nvSpPr>
        <p:spPr>
          <a:xfrm>
            <a:off x="81268" y="130442"/>
            <a:ext cx="9389288" cy="1362456"/>
          </a:xfrm>
        </p:spPr>
        <p:txBody>
          <a:bodyPr/>
          <a:lstStyle/>
          <a:p>
            <a:r>
              <a:rPr lang="fr-FR" dirty="0"/>
              <a:t>VOUS ET votre CPAM</a:t>
            </a:r>
          </a:p>
        </p:txBody>
      </p:sp>
      <p:sp>
        <p:nvSpPr>
          <p:cNvPr id="3" name="Espace réservé du numéro de diapositive 2">
            <a:extLst>
              <a:ext uri="{FF2B5EF4-FFF2-40B4-BE49-F238E27FC236}">
                <a16:creationId xmlns:a16="http://schemas.microsoft.com/office/drawing/2014/main" id="{4ADB09D8-36D6-1C89-3B26-2386C52AA975}"/>
              </a:ext>
            </a:extLst>
          </p:cNvPr>
          <p:cNvSpPr>
            <a:spLocks noGrp="1"/>
          </p:cNvSpPr>
          <p:nvPr>
            <p:ph type="sldNum" sz="quarter" idx="12"/>
          </p:nvPr>
        </p:nvSpPr>
        <p:spPr/>
        <p:txBody>
          <a:bodyPr/>
          <a:lstStyle/>
          <a:p>
            <a:pPr rtl="0"/>
            <a:fld id="{B5CEABB6-07DC-46E8-9B57-56EC44A396E5}" type="slidenum">
              <a:rPr lang="fr-FR" smtClean="0"/>
              <a:pPr rtl="0"/>
              <a:t>35</a:t>
            </a:fld>
            <a:endParaRPr lang="fr-FR" dirty="0"/>
          </a:p>
        </p:txBody>
      </p:sp>
      <p:sp>
        <p:nvSpPr>
          <p:cNvPr id="4" name="Espace réservé du contenu 3">
            <a:extLst>
              <a:ext uri="{FF2B5EF4-FFF2-40B4-BE49-F238E27FC236}">
                <a16:creationId xmlns:a16="http://schemas.microsoft.com/office/drawing/2014/main" id="{A2A9533D-E0AE-CC13-DE4F-13D0F01766C4}"/>
              </a:ext>
            </a:extLst>
          </p:cNvPr>
          <p:cNvSpPr>
            <a:spLocks noGrp="1"/>
          </p:cNvSpPr>
          <p:nvPr>
            <p:ph sz="half" idx="14"/>
          </p:nvPr>
        </p:nvSpPr>
        <p:spPr>
          <a:xfrm>
            <a:off x="382405" y="1621493"/>
            <a:ext cx="3697629" cy="1028730"/>
          </a:xfrm>
        </p:spPr>
        <p:txBody>
          <a:bodyPr>
            <a:normAutofit/>
          </a:bodyPr>
          <a:lstStyle/>
          <a:p>
            <a:r>
              <a:rPr lang="fr-FR" sz="1600" dirty="0"/>
              <a:t>Connaissez-vous les représentants médecins des Commissions Paritaires Locales au sein de votre CPAM ?</a:t>
            </a:r>
          </a:p>
        </p:txBody>
      </p:sp>
      <p:sp>
        <p:nvSpPr>
          <p:cNvPr id="5" name="Espace réservé du contenu 4">
            <a:extLst>
              <a:ext uri="{FF2B5EF4-FFF2-40B4-BE49-F238E27FC236}">
                <a16:creationId xmlns:a16="http://schemas.microsoft.com/office/drawing/2014/main" id="{C15FF01B-CF55-C78C-BF42-BAE78CE92643}"/>
              </a:ext>
            </a:extLst>
          </p:cNvPr>
          <p:cNvSpPr>
            <a:spLocks noGrp="1"/>
          </p:cNvSpPr>
          <p:nvPr>
            <p:ph sz="half" idx="15"/>
          </p:nvPr>
        </p:nvSpPr>
        <p:spPr>
          <a:xfrm>
            <a:off x="5747663" y="1557839"/>
            <a:ext cx="4422703" cy="1147665"/>
          </a:xfrm>
        </p:spPr>
        <p:txBody>
          <a:bodyPr>
            <a:normAutofit/>
          </a:bodyPr>
          <a:lstStyle/>
          <a:p>
            <a:r>
              <a:rPr lang="fr-FR" dirty="0"/>
              <a:t>Trouvez-vous normal que seuls les syndicats de médecins signataires de la convention soient représentés dans les Commissions Paritaires Locales  ?</a:t>
            </a:r>
          </a:p>
        </p:txBody>
      </p:sp>
      <p:sp>
        <p:nvSpPr>
          <p:cNvPr id="6" name="Organigramme : Alternative 5">
            <a:extLst>
              <a:ext uri="{FF2B5EF4-FFF2-40B4-BE49-F238E27FC236}">
                <a16:creationId xmlns:a16="http://schemas.microsoft.com/office/drawing/2014/main" id="{ADE35EF5-B9DC-DAFF-D122-117C668FBBF1}"/>
              </a:ext>
            </a:extLst>
          </p:cNvPr>
          <p:cNvSpPr/>
          <p:nvPr/>
        </p:nvSpPr>
        <p:spPr>
          <a:xfrm>
            <a:off x="4432558" y="1621493"/>
            <a:ext cx="610058" cy="491741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Graphique 10">
            <a:extLst>
              <a:ext uri="{FF2B5EF4-FFF2-40B4-BE49-F238E27FC236}">
                <a16:creationId xmlns:a16="http://schemas.microsoft.com/office/drawing/2014/main" id="{CCA5BBDB-DF8B-54AB-DA8E-8E6C545F9E5F}"/>
              </a:ext>
            </a:extLst>
          </p:cNvPr>
          <p:cNvGraphicFramePr/>
          <p:nvPr>
            <p:extLst>
              <p:ext uri="{D42A27DB-BD31-4B8C-83A1-F6EECF244321}">
                <p14:modId xmlns:p14="http://schemas.microsoft.com/office/powerpoint/2010/main" val="3447844934"/>
              </p:ext>
            </p:extLst>
          </p:nvPr>
        </p:nvGraphicFramePr>
        <p:xfrm>
          <a:off x="-765112" y="2752156"/>
          <a:ext cx="5122508" cy="37231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phique 13">
            <a:extLst>
              <a:ext uri="{FF2B5EF4-FFF2-40B4-BE49-F238E27FC236}">
                <a16:creationId xmlns:a16="http://schemas.microsoft.com/office/drawing/2014/main" id="{7561324C-7D70-E6C6-43D2-7AA2AEDE25B9}"/>
              </a:ext>
            </a:extLst>
          </p:cNvPr>
          <p:cNvGraphicFramePr/>
          <p:nvPr>
            <p:extLst>
              <p:ext uri="{D42A27DB-BD31-4B8C-83A1-F6EECF244321}">
                <p14:modId xmlns:p14="http://schemas.microsoft.com/office/powerpoint/2010/main" val="3274153187"/>
              </p:ext>
            </p:extLst>
          </p:nvPr>
        </p:nvGraphicFramePr>
        <p:xfrm>
          <a:off x="5767491" y="2770445"/>
          <a:ext cx="4906729" cy="3844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5950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3C68BD-D337-646D-1AA9-AE98871B4097}"/>
              </a:ext>
            </a:extLst>
          </p:cNvPr>
          <p:cNvSpPr>
            <a:spLocks noGrp="1"/>
          </p:cNvSpPr>
          <p:nvPr>
            <p:ph type="title"/>
          </p:nvPr>
        </p:nvSpPr>
        <p:spPr>
          <a:xfrm>
            <a:off x="3516752" y="242969"/>
            <a:ext cx="7889768" cy="1304884"/>
          </a:xfrm>
        </p:spPr>
        <p:txBody>
          <a:bodyPr/>
          <a:lstStyle/>
          <a:p>
            <a:r>
              <a:rPr lang="fr-FR" dirty="0"/>
              <a:t>VOUS ET votre CPAM</a:t>
            </a:r>
          </a:p>
        </p:txBody>
      </p:sp>
      <p:sp>
        <p:nvSpPr>
          <p:cNvPr id="3" name="Espace réservé du contenu 2">
            <a:extLst>
              <a:ext uri="{FF2B5EF4-FFF2-40B4-BE49-F238E27FC236}">
                <a16:creationId xmlns:a16="http://schemas.microsoft.com/office/drawing/2014/main" id="{7AD6DFB7-B0CF-F275-AFF9-4A2EE0231282}"/>
              </a:ext>
            </a:extLst>
          </p:cNvPr>
          <p:cNvSpPr>
            <a:spLocks noGrp="1"/>
          </p:cNvSpPr>
          <p:nvPr>
            <p:ph sz="half" idx="14"/>
          </p:nvPr>
        </p:nvSpPr>
        <p:spPr>
          <a:xfrm>
            <a:off x="3187071" y="1687039"/>
            <a:ext cx="2709876" cy="1102814"/>
          </a:xfrm>
        </p:spPr>
        <p:txBody>
          <a:bodyPr>
            <a:normAutofit/>
          </a:bodyPr>
          <a:lstStyle/>
          <a:p>
            <a:pPr marL="0" indent="0">
              <a:buNone/>
            </a:pPr>
            <a:r>
              <a:rPr lang="fr-FR" dirty="0"/>
              <a:t>Avez-vous déjà eu un contentieux et/ou un conflit avec la CPAM ?</a:t>
            </a:r>
          </a:p>
          <a:p>
            <a:pPr marL="0" indent="0">
              <a:buNone/>
            </a:pPr>
            <a:endParaRPr lang="fr-FR" dirty="0"/>
          </a:p>
        </p:txBody>
      </p:sp>
      <p:graphicFrame>
        <p:nvGraphicFramePr>
          <p:cNvPr id="6" name="Espace réservé du contenu 5">
            <a:extLst>
              <a:ext uri="{FF2B5EF4-FFF2-40B4-BE49-F238E27FC236}">
                <a16:creationId xmlns:a16="http://schemas.microsoft.com/office/drawing/2014/main" id="{4E9E3BEE-92AD-2031-4D8A-944AE6F3C0FC}"/>
              </a:ext>
            </a:extLst>
          </p:cNvPr>
          <p:cNvGraphicFramePr>
            <a:graphicFrameLocks noGrp="1"/>
          </p:cNvGraphicFramePr>
          <p:nvPr>
            <p:ph sz="half" idx="1"/>
            <p:extLst>
              <p:ext uri="{D42A27DB-BD31-4B8C-83A1-F6EECF244321}">
                <p14:modId xmlns:p14="http://schemas.microsoft.com/office/powerpoint/2010/main" val="3681921734"/>
              </p:ext>
            </p:extLst>
          </p:nvPr>
        </p:nvGraphicFramePr>
        <p:xfrm>
          <a:off x="2785280" y="2360646"/>
          <a:ext cx="3310719" cy="4497354"/>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B0F4A98B-675B-DDBD-91A9-E79CF56A1AA0}"/>
              </a:ext>
            </a:extLst>
          </p:cNvPr>
          <p:cNvSpPr>
            <a:spLocks noGrp="1"/>
          </p:cNvSpPr>
          <p:nvPr>
            <p:ph type="sldNum" sz="quarter" idx="12"/>
          </p:nvPr>
        </p:nvSpPr>
        <p:spPr/>
        <p:txBody>
          <a:bodyPr/>
          <a:lstStyle/>
          <a:p>
            <a:pPr rtl="0"/>
            <a:fld id="{B5CEABB6-07DC-46E8-9B57-56EC44A396E5}" type="slidenum">
              <a:rPr lang="fr-FR" smtClean="0"/>
              <a:pPr rtl="0"/>
              <a:t>36</a:t>
            </a:fld>
            <a:endParaRPr lang="fr-FR" dirty="0"/>
          </a:p>
        </p:txBody>
      </p:sp>
      <p:sp>
        <p:nvSpPr>
          <p:cNvPr id="7" name="Organigramme : Alternative 6">
            <a:extLst>
              <a:ext uri="{FF2B5EF4-FFF2-40B4-BE49-F238E27FC236}">
                <a16:creationId xmlns:a16="http://schemas.microsoft.com/office/drawing/2014/main" id="{39BF5562-CE47-DF14-A683-C8C3A3E569A6}"/>
              </a:ext>
            </a:extLst>
          </p:cNvPr>
          <p:cNvSpPr/>
          <p:nvPr/>
        </p:nvSpPr>
        <p:spPr>
          <a:xfrm>
            <a:off x="6439679" y="1687039"/>
            <a:ext cx="457200" cy="503443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559B3498-75E5-1E69-32C3-674E99CEDA35}"/>
              </a:ext>
            </a:extLst>
          </p:cNvPr>
          <p:cNvSpPr txBox="1"/>
          <p:nvPr/>
        </p:nvSpPr>
        <p:spPr>
          <a:xfrm>
            <a:off x="7240559" y="1912977"/>
            <a:ext cx="4178405" cy="646331"/>
          </a:xfrm>
          <a:prstGeom prst="rect">
            <a:avLst/>
          </a:prstGeom>
          <a:noFill/>
        </p:spPr>
        <p:txBody>
          <a:bodyPr wrap="square" rtlCol="0">
            <a:spAutoFit/>
          </a:bodyPr>
          <a:lstStyle/>
          <a:p>
            <a:r>
              <a:rPr lang="fr-FR" dirty="0"/>
              <a:t>Parmi les médecins ayant eu un contentieux: Dans quel domaine ?</a:t>
            </a:r>
          </a:p>
        </p:txBody>
      </p:sp>
      <p:graphicFrame>
        <p:nvGraphicFramePr>
          <p:cNvPr id="13" name="Graphique 12">
            <a:extLst>
              <a:ext uri="{FF2B5EF4-FFF2-40B4-BE49-F238E27FC236}">
                <a16:creationId xmlns:a16="http://schemas.microsoft.com/office/drawing/2014/main" id="{A941E3E8-C18D-162E-F3EB-D38BE00EF181}"/>
              </a:ext>
            </a:extLst>
          </p:cNvPr>
          <p:cNvGraphicFramePr/>
          <p:nvPr>
            <p:extLst>
              <p:ext uri="{D42A27DB-BD31-4B8C-83A1-F6EECF244321}">
                <p14:modId xmlns:p14="http://schemas.microsoft.com/office/powerpoint/2010/main" val="3420957326"/>
              </p:ext>
            </p:extLst>
          </p:nvPr>
        </p:nvGraphicFramePr>
        <p:xfrm>
          <a:off x="7008846" y="2638424"/>
          <a:ext cx="5046305" cy="3717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417849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968F79-740E-19ED-BDD6-B3286891D7E5}"/>
              </a:ext>
            </a:extLst>
          </p:cNvPr>
          <p:cNvSpPr>
            <a:spLocks noGrp="1"/>
          </p:cNvSpPr>
          <p:nvPr>
            <p:ph type="title"/>
          </p:nvPr>
        </p:nvSpPr>
        <p:spPr>
          <a:xfrm>
            <a:off x="1167313" y="142744"/>
            <a:ext cx="7606895" cy="2029967"/>
          </a:xfrm>
        </p:spPr>
        <p:txBody>
          <a:bodyPr/>
          <a:lstStyle/>
          <a:p>
            <a:r>
              <a:rPr lang="fr-FR" dirty="0"/>
              <a:t>VOUS ET votre CPAM</a:t>
            </a:r>
          </a:p>
        </p:txBody>
      </p:sp>
      <p:sp>
        <p:nvSpPr>
          <p:cNvPr id="4" name="Espace réservé du contenu 3">
            <a:extLst>
              <a:ext uri="{FF2B5EF4-FFF2-40B4-BE49-F238E27FC236}">
                <a16:creationId xmlns:a16="http://schemas.microsoft.com/office/drawing/2014/main" id="{39CF0E10-1F75-4EBD-F5C9-0A9152C731A4}"/>
              </a:ext>
            </a:extLst>
          </p:cNvPr>
          <p:cNvSpPr>
            <a:spLocks noGrp="1"/>
          </p:cNvSpPr>
          <p:nvPr>
            <p:ph sz="half" idx="16"/>
          </p:nvPr>
        </p:nvSpPr>
        <p:spPr>
          <a:xfrm>
            <a:off x="1712659" y="1319534"/>
            <a:ext cx="2639577" cy="1251145"/>
          </a:xfrm>
        </p:spPr>
        <p:txBody>
          <a:bodyPr>
            <a:normAutofit/>
          </a:bodyPr>
          <a:lstStyle/>
          <a:p>
            <a:pPr marL="0" indent="0">
              <a:buNone/>
            </a:pPr>
            <a:r>
              <a:rPr lang="fr-FR" sz="2000" dirty="0"/>
              <a:t>Quelle est la fréquence de ces événements ?</a:t>
            </a:r>
          </a:p>
        </p:txBody>
      </p:sp>
      <p:sp>
        <p:nvSpPr>
          <p:cNvPr id="5" name="Espace réservé du numéro de diapositive 4">
            <a:extLst>
              <a:ext uri="{FF2B5EF4-FFF2-40B4-BE49-F238E27FC236}">
                <a16:creationId xmlns:a16="http://schemas.microsoft.com/office/drawing/2014/main" id="{AA721B9D-D9C6-4C7E-CC1F-1D1914962A17}"/>
              </a:ext>
            </a:extLst>
          </p:cNvPr>
          <p:cNvSpPr>
            <a:spLocks noGrp="1"/>
          </p:cNvSpPr>
          <p:nvPr>
            <p:ph type="sldNum" sz="quarter" idx="12"/>
          </p:nvPr>
        </p:nvSpPr>
        <p:spPr/>
        <p:txBody>
          <a:bodyPr/>
          <a:lstStyle/>
          <a:p>
            <a:pPr rtl="0"/>
            <a:fld id="{B5CEABB6-07DC-46E8-9B57-56EC44A396E5}" type="slidenum">
              <a:rPr lang="fr-FR" smtClean="0"/>
              <a:pPr rtl="0"/>
              <a:t>37</a:t>
            </a:fld>
            <a:endParaRPr lang="fr-FR" dirty="0"/>
          </a:p>
        </p:txBody>
      </p:sp>
      <p:graphicFrame>
        <p:nvGraphicFramePr>
          <p:cNvPr id="8" name="Graphique 7">
            <a:extLst>
              <a:ext uri="{FF2B5EF4-FFF2-40B4-BE49-F238E27FC236}">
                <a16:creationId xmlns:a16="http://schemas.microsoft.com/office/drawing/2014/main" id="{D46B1F98-D4D0-D957-6698-692BDD4D0FDE}"/>
              </a:ext>
            </a:extLst>
          </p:cNvPr>
          <p:cNvGraphicFramePr/>
          <p:nvPr>
            <p:extLst>
              <p:ext uri="{D42A27DB-BD31-4B8C-83A1-F6EECF244321}">
                <p14:modId xmlns:p14="http://schemas.microsoft.com/office/powerpoint/2010/main" val="20598100"/>
              </p:ext>
            </p:extLst>
          </p:nvPr>
        </p:nvGraphicFramePr>
        <p:xfrm>
          <a:off x="2447862" y="2298093"/>
          <a:ext cx="3790833" cy="4114718"/>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a:extLst>
              <a:ext uri="{FF2B5EF4-FFF2-40B4-BE49-F238E27FC236}">
                <a16:creationId xmlns:a16="http://schemas.microsoft.com/office/drawing/2014/main" id="{64621947-8B72-2577-BFEB-8CB9486CEE6D}"/>
              </a:ext>
            </a:extLst>
          </p:cNvPr>
          <p:cNvSpPr txBox="1"/>
          <p:nvPr/>
        </p:nvSpPr>
        <p:spPr>
          <a:xfrm>
            <a:off x="6649618" y="1021777"/>
            <a:ext cx="3790834" cy="923330"/>
          </a:xfrm>
          <a:prstGeom prst="rect">
            <a:avLst/>
          </a:prstGeom>
          <a:noFill/>
        </p:spPr>
        <p:txBody>
          <a:bodyPr wrap="square" rtlCol="0">
            <a:spAutoFit/>
          </a:bodyPr>
          <a:lstStyle/>
          <a:p>
            <a:r>
              <a:rPr lang="fr-FR" dirty="0">
                <a:solidFill>
                  <a:schemeClr val="tx2"/>
                </a:solidFill>
              </a:rPr>
              <a:t>Sur 10, êtes-vous satisfait du traitement et de la résolution de ce ou ces contentieux/conflits ?</a:t>
            </a:r>
          </a:p>
        </p:txBody>
      </p:sp>
      <p:graphicFrame>
        <p:nvGraphicFramePr>
          <p:cNvPr id="12" name="Graphique 11">
            <a:extLst>
              <a:ext uri="{FF2B5EF4-FFF2-40B4-BE49-F238E27FC236}">
                <a16:creationId xmlns:a16="http://schemas.microsoft.com/office/drawing/2014/main" id="{F2FC07A2-D188-81C0-4CFC-2685834623BC}"/>
              </a:ext>
            </a:extLst>
          </p:cNvPr>
          <p:cNvGraphicFramePr/>
          <p:nvPr>
            <p:extLst>
              <p:ext uri="{D42A27DB-BD31-4B8C-83A1-F6EECF244321}">
                <p14:modId xmlns:p14="http://schemas.microsoft.com/office/powerpoint/2010/main" val="3846145917"/>
              </p:ext>
            </p:extLst>
          </p:nvPr>
        </p:nvGraphicFramePr>
        <p:xfrm>
          <a:off x="7058025" y="2564580"/>
          <a:ext cx="4309382" cy="3455074"/>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a:extLst>
              <a:ext uri="{FF2B5EF4-FFF2-40B4-BE49-F238E27FC236}">
                <a16:creationId xmlns:a16="http://schemas.microsoft.com/office/drawing/2014/main" id="{0422EF98-58FE-F04B-4476-F61600EA66FE}"/>
              </a:ext>
            </a:extLst>
          </p:cNvPr>
          <p:cNvPicPr>
            <a:picLocks noChangeAspect="1"/>
          </p:cNvPicPr>
          <p:nvPr/>
        </p:nvPicPr>
        <p:blipFill>
          <a:blip r:embed="rId4"/>
          <a:stretch>
            <a:fillRect/>
          </a:stretch>
        </p:blipFill>
        <p:spPr>
          <a:xfrm>
            <a:off x="6320752" y="2043390"/>
            <a:ext cx="5362575" cy="466017"/>
          </a:xfrm>
          <a:prstGeom prst="rect">
            <a:avLst/>
          </a:prstGeom>
        </p:spPr>
      </p:pic>
      <p:sp>
        <p:nvSpPr>
          <p:cNvPr id="7" name="ZoneTexte 6">
            <a:extLst>
              <a:ext uri="{FF2B5EF4-FFF2-40B4-BE49-F238E27FC236}">
                <a16:creationId xmlns:a16="http://schemas.microsoft.com/office/drawing/2014/main" id="{CA4B2B60-97B7-A772-8A35-98234885BD40}"/>
              </a:ext>
            </a:extLst>
          </p:cNvPr>
          <p:cNvSpPr txBox="1"/>
          <p:nvPr/>
        </p:nvSpPr>
        <p:spPr>
          <a:xfrm>
            <a:off x="6320752" y="6169580"/>
            <a:ext cx="5757181" cy="369332"/>
          </a:xfrm>
          <a:prstGeom prst="rect">
            <a:avLst/>
          </a:prstGeom>
          <a:noFill/>
        </p:spPr>
        <p:txBody>
          <a:bodyPr wrap="square" rtlCol="0">
            <a:spAutoFit/>
          </a:bodyPr>
          <a:lstStyle/>
          <a:p>
            <a:r>
              <a:rPr lang="fr-FR" dirty="0">
                <a:solidFill>
                  <a:schemeClr val="bg1"/>
                </a:solidFill>
              </a:rPr>
              <a:t>80 % des médecins ont donné une note de 1 à 5 </a:t>
            </a:r>
          </a:p>
        </p:txBody>
      </p:sp>
    </p:spTree>
    <p:extLst>
      <p:ext uri="{BB962C8B-B14F-4D97-AF65-F5344CB8AC3E}">
        <p14:creationId xmlns:p14="http://schemas.microsoft.com/office/powerpoint/2010/main" val="2432245738"/>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5304B-B893-0E34-F9B9-7EF9B369572C}"/>
              </a:ext>
            </a:extLst>
          </p:cNvPr>
          <p:cNvSpPr>
            <a:spLocks noGrp="1"/>
          </p:cNvSpPr>
          <p:nvPr>
            <p:ph type="ctrTitle"/>
          </p:nvPr>
        </p:nvSpPr>
        <p:spPr>
          <a:xfrm>
            <a:off x="4060369" y="391321"/>
            <a:ext cx="6531429" cy="1337708"/>
          </a:xfrm>
        </p:spPr>
        <p:txBody>
          <a:bodyPr>
            <a:normAutofit fontScale="90000"/>
          </a:bodyPr>
          <a:lstStyle/>
          <a:p>
            <a:r>
              <a:rPr lang="fr-FR" dirty="0"/>
              <a:t>VOUS ET votre CPAM</a:t>
            </a:r>
          </a:p>
        </p:txBody>
      </p:sp>
      <p:sp>
        <p:nvSpPr>
          <p:cNvPr id="3" name="Sous-titre 2">
            <a:extLst>
              <a:ext uri="{FF2B5EF4-FFF2-40B4-BE49-F238E27FC236}">
                <a16:creationId xmlns:a16="http://schemas.microsoft.com/office/drawing/2014/main" id="{EAEC80FE-C7F6-E587-CC0E-B51A776A31BF}"/>
              </a:ext>
            </a:extLst>
          </p:cNvPr>
          <p:cNvSpPr>
            <a:spLocks noGrp="1"/>
          </p:cNvSpPr>
          <p:nvPr>
            <p:ph type="subTitle" idx="1"/>
          </p:nvPr>
        </p:nvSpPr>
        <p:spPr>
          <a:xfrm>
            <a:off x="4098470" y="2107631"/>
            <a:ext cx="2824844" cy="896825"/>
          </a:xfrm>
        </p:spPr>
        <p:txBody>
          <a:bodyPr>
            <a:normAutofit fontScale="55000" lnSpcReduction="20000"/>
          </a:bodyPr>
          <a:lstStyle/>
          <a:p>
            <a:r>
              <a:rPr lang="fr-FR" dirty="0"/>
              <a:t>Avez-vous déjà été convoqué par la CPAM dans le cadre d’un contentieux ? </a:t>
            </a:r>
            <a:r>
              <a:rPr lang="fr-FR" i="1" dirty="0"/>
              <a:t>1141 répondants</a:t>
            </a:r>
          </a:p>
        </p:txBody>
      </p:sp>
      <p:sp>
        <p:nvSpPr>
          <p:cNvPr id="4" name="Espace réservé du numéro de diapositive 3">
            <a:extLst>
              <a:ext uri="{FF2B5EF4-FFF2-40B4-BE49-F238E27FC236}">
                <a16:creationId xmlns:a16="http://schemas.microsoft.com/office/drawing/2014/main" id="{9DA47E16-5A24-224F-58B2-CD7CBC1B2EE4}"/>
              </a:ext>
            </a:extLst>
          </p:cNvPr>
          <p:cNvSpPr>
            <a:spLocks noGrp="1"/>
          </p:cNvSpPr>
          <p:nvPr>
            <p:ph type="sldNum" sz="quarter" idx="12"/>
          </p:nvPr>
        </p:nvSpPr>
        <p:spPr/>
        <p:txBody>
          <a:bodyPr/>
          <a:lstStyle/>
          <a:p>
            <a:pPr rtl="0"/>
            <a:fld id="{B5CEABB6-07DC-46E8-9B57-56EC44A396E5}" type="slidenum">
              <a:rPr lang="fr-FR" smtClean="0"/>
              <a:pPr rtl="0"/>
              <a:t>38</a:t>
            </a:fld>
            <a:endParaRPr lang="fr-FR" dirty="0"/>
          </a:p>
        </p:txBody>
      </p:sp>
      <p:sp>
        <p:nvSpPr>
          <p:cNvPr id="12" name="ZoneTexte 11">
            <a:extLst>
              <a:ext uri="{FF2B5EF4-FFF2-40B4-BE49-F238E27FC236}">
                <a16:creationId xmlns:a16="http://schemas.microsoft.com/office/drawing/2014/main" id="{0CC2D2BD-A7DE-7098-9C68-8A9B5DAEA485}"/>
              </a:ext>
            </a:extLst>
          </p:cNvPr>
          <p:cNvSpPr txBox="1"/>
          <p:nvPr/>
        </p:nvSpPr>
        <p:spPr>
          <a:xfrm>
            <a:off x="7781925" y="2107631"/>
            <a:ext cx="2695575" cy="738664"/>
          </a:xfrm>
          <a:prstGeom prst="rect">
            <a:avLst/>
          </a:prstGeom>
          <a:noFill/>
        </p:spPr>
        <p:txBody>
          <a:bodyPr wrap="square" rtlCol="0">
            <a:spAutoFit/>
          </a:bodyPr>
          <a:lstStyle/>
          <a:p>
            <a:r>
              <a:rPr lang="fr-FR" sz="1400" dirty="0">
                <a:solidFill>
                  <a:schemeClr val="tx2"/>
                </a:solidFill>
              </a:rPr>
              <a:t>Si oui, avez-vous été accompagné lors de ce rendez-vous ?</a:t>
            </a:r>
          </a:p>
        </p:txBody>
      </p:sp>
      <p:graphicFrame>
        <p:nvGraphicFramePr>
          <p:cNvPr id="19" name="Graphique 18">
            <a:extLst>
              <a:ext uri="{FF2B5EF4-FFF2-40B4-BE49-F238E27FC236}">
                <a16:creationId xmlns:a16="http://schemas.microsoft.com/office/drawing/2014/main" id="{FCCF1ACB-F318-7C56-F612-3210B006DE23}"/>
              </a:ext>
            </a:extLst>
          </p:cNvPr>
          <p:cNvGraphicFramePr/>
          <p:nvPr>
            <p:extLst>
              <p:ext uri="{D42A27DB-BD31-4B8C-83A1-F6EECF244321}">
                <p14:modId xmlns:p14="http://schemas.microsoft.com/office/powerpoint/2010/main" val="3188292535"/>
              </p:ext>
            </p:extLst>
          </p:nvPr>
        </p:nvGraphicFramePr>
        <p:xfrm>
          <a:off x="4060369" y="3004456"/>
          <a:ext cx="2988131"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aphique 21">
            <a:extLst>
              <a:ext uri="{FF2B5EF4-FFF2-40B4-BE49-F238E27FC236}">
                <a16:creationId xmlns:a16="http://schemas.microsoft.com/office/drawing/2014/main" id="{BB3CE0EB-4E5E-A7B9-FBB1-B2931A817720}"/>
              </a:ext>
            </a:extLst>
          </p:cNvPr>
          <p:cNvGraphicFramePr/>
          <p:nvPr>
            <p:extLst>
              <p:ext uri="{D42A27DB-BD31-4B8C-83A1-F6EECF244321}">
                <p14:modId xmlns:p14="http://schemas.microsoft.com/office/powerpoint/2010/main" val="2676518722"/>
              </p:ext>
            </p:extLst>
          </p:nvPr>
        </p:nvGraphicFramePr>
        <p:xfrm>
          <a:off x="7556590" y="2846295"/>
          <a:ext cx="4387760" cy="3491886"/>
        </p:xfrm>
        <a:graphic>
          <a:graphicData uri="http://schemas.openxmlformats.org/drawingml/2006/chart">
            <c:chart xmlns:c="http://schemas.openxmlformats.org/drawingml/2006/chart" xmlns:r="http://schemas.openxmlformats.org/officeDocument/2006/relationships" r:id="rId3"/>
          </a:graphicData>
        </a:graphic>
      </p:graphicFrame>
      <p:sp>
        <p:nvSpPr>
          <p:cNvPr id="23" name="Organigramme : Alternative 22">
            <a:extLst>
              <a:ext uri="{FF2B5EF4-FFF2-40B4-BE49-F238E27FC236}">
                <a16:creationId xmlns:a16="http://schemas.microsoft.com/office/drawing/2014/main" id="{FCC94CA4-4D26-6F3F-6C77-F2458FBCC630}"/>
              </a:ext>
            </a:extLst>
          </p:cNvPr>
          <p:cNvSpPr/>
          <p:nvPr/>
        </p:nvSpPr>
        <p:spPr>
          <a:xfrm>
            <a:off x="7108915" y="2257425"/>
            <a:ext cx="457200" cy="4248150"/>
          </a:xfrm>
          <a:prstGeom prst="flowChartAlternateProces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3987140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688AE27-B54F-79E7-D98F-5580169CEC3C}"/>
              </a:ext>
            </a:extLst>
          </p:cNvPr>
          <p:cNvSpPr>
            <a:spLocks noGrp="1"/>
          </p:cNvSpPr>
          <p:nvPr>
            <p:ph type="sldNum" sz="quarter" idx="12"/>
          </p:nvPr>
        </p:nvSpPr>
        <p:spPr/>
        <p:txBody>
          <a:bodyPr/>
          <a:lstStyle/>
          <a:p>
            <a:pPr rtl="0"/>
            <a:fld id="{B5CEABB6-07DC-46E8-9B57-56EC44A396E5}" type="slidenum">
              <a:rPr lang="fr-FR" smtClean="0"/>
              <a:pPr rtl="0"/>
              <a:t>39</a:t>
            </a:fld>
            <a:endParaRPr lang="fr-FR" dirty="0"/>
          </a:p>
        </p:txBody>
      </p:sp>
      <p:sp>
        <p:nvSpPr>
          <p:cNvPr id="9" name="Espace réservé du contenu 3">
            <a:extLst>
              <a:ext uri="{FF2B5EF4-FFF2-40B4-BE49-F238E27FC236}">
                <a16:creationId xmlns:a16="http://schemas.microsoft.com/office/drawing/2014/main" id="{C070DB81-578D-3218-6CD5-F398C06FFBD4}"/>
              </a:ext>
            </a:extLst>
          </p:cNvPr>
          <p:cNvSpPr>
            <a:spLocks noGrp="1"/>
          </p:cNvSpPr>
          <p:nvPr>
            <p:ph sz="half" idx="14"/>
          </p:nvPr>
        </p:nvSpPr>
        <p:spPr>
          <a:xfrm>
            <a:off x="2928299" y="913827"/>
            <a:ext cx="6704414" cy="1020147"/>
          </a:xfrm>
        </p:spPr>
        <p:txBody>
          <a:bodyPr>
            <a:normAutofit/>
          </a:bodyPr>
          <a:lstStyle/>
          <a:p>
            <a:r>
              <a:rPr lang="fr-FR" b="1" dirty="0"/>
              <a:t>Quelques verbatims (455 postés)</a:t>
            </a:r>
            <a:endParaRPr lang="fr-FR" dirty="0">
              <a:solidFill>
                <a:srgbClr val="FF0000"/>
              </a:solidFill>
            </a:endParaRPr>
          </a:p>
        </p:txBody>
      </p:sp>
      <p:sp>
        <p:nvSpPr>
          <p:cNvPr id="11" name="Titre 1">
            <a:extLst>
              <a:ext uri="{FF2B5EF4-FFF2-40B4-BE49-F238E27FC236}">
                <a16:creationId xmlns:a16="http://schemas.microsoft.com/office/drawing/2014/main" id="{17DC3B18-7263-8C60-787A-ACD4CF3B06F7}"/>
              </a:ext>
            </a:extLst>
          </p:cNvPr>
          <p:cNvSpPr>
            <a:spLocks noGrp="1"/>
          </p:cNvSpPr>
          <p:nvPr>
            <p:ph type="title"/>
          </p:nvPr>
        </p:nvSpPr>
        <p:spPr>
          <a:xfrm>
            <a:off x="2928299" y="-249316"/>
            <a:ext cx="7889768" cy="1314514"/>
          </a:xfrm>
        </p:spPr>
        <p:txBody>
          <a:bodyPr/>
          <a:lstStyle/>
          <a:p>
            <a:r>
              <a:rPr lang="fr-FR" dirty="0"/>
              <a:t>VOUS ET votre CPAM</a:t>
            </a:r>
          </a:p>
        </p:txBody>
      </p:sp>
      <p:graphicFrame>
        <p:nvGraphicFramePr>
          <p:cNvPr id="3" name="Tableau 2">
            <a:extLst>
              <a:ext uri="{FF2B5EF4-FFF2-40B4-BE49-F238E27FC236}">
                <a16:creationId xmlns:a16="http://schemas.microsoft.com/office/drawing/2014/main" id="{F7BABCCF-5F5C-9E02-FC05-73501CA81F04}"/>
              </a:ext>
            </a:extLst>
          </p:cNvPr>
          <p:cNvGraphicFramePr>
            <a:graphicFrameLocks noGrp="1"/>
          </p:cNvGraphicFramePr>
          <p:nvPr>
            <p:extLst>
              <p:ext uri="{D42A27DB-BD31-4B8C-83A1-F6EECF244321}">
                <p14:modId xmlns:p14="http://schemas.microsoft.com/office/powerpoint/2010/main" val="588920731"/>
              </p:ext>
            </p:extLst>
          </p:nvPr>
        </p:nvGraphicFramePr>
        <p:xfrm>
          <a:off x="4344976" y="1562100"/>
          <a:ext cx="7323150" cy="4794250"/>
        </p:xfrm>
        <a:graphic>
          <a:graphicData uri="http://schemas.openxmlformats.org/drawingml/2006/table">
            <a:tbl>
              <a:tblPr firstRow="1" bandRow="1">
                <a:effectLst>
                  <a:outerShdw blurRad="50800" dist="50800" dir="9600000" algn="ctr" rotWithShape="0">
                    <a:srgbClr val="000000">
                      <a:alpha val="43137"/>
                    </a:srgbClr>
                  </a:outerShdw>
                </a:effectLst>
                <a:tableStyleId>{C4B1156A-380E-4F78-BDF5-A606A8083BF9}</a:tableStyleId>
              </a:tblPr>
              <a:tblGrid>
                <a:gridCol w="7323150">
                  <a:extLst>
                    <a:ext uri="{9D8B030D-6E8A-4147-A177-3AD203B41FA5}">
                      <a16:colId xmlns:a16="http://schemas.microsoft.com/office/drawing/2014/main" val="3167542198"/>
                    </a:ext>
                  </a:extLst>
                </a:gridCol>
              </a:tblGrid>
              <a:tr h="656199">
                <a:tc>
                  <a:txBody>
                    <a:bodyPr/>
                    <a:lstStyle/>
                    <a:p>
                      <a:r>
                        <a:rPr lang="fr-FR" sz="1100" b="0" i="0" kern="1200" dirty="0">
                          <a:solidFill>
                            <a:schemeClr val="dk1"/>
                          </a:solidFill>
                          <a:effectLst/>
                          <a:latin typeface="+mn-lt"/>
                          <a:ea typeface="+mn-ea"/>
                          <a:cs typeface="+mn-cs"/>
                        </a:rPr>
                        <a:t>Taux de téléconsultation à 21% au premier trimestre 2022 Passage en commission mixte paritaire alors que sur l'année je pense être en dessous des 20% légaux. Pas d'accès à mon taux de TCG sur Ameli pro fin 2022 .</a:t>
                      </a:r>
                      <a:br>
                        <a:rPr lang="fr-FR" sz="1100" b="0" i="0" kern="1200" dirty="0">
                          <a:solidFill>
                            <a:schemeClr val="dk1"/>
                          </a:solidFill>
                          <a:effectLst/>
                          <a:latin typeface="+mn-lt"/>
                          <a:ea typeface="+mn-ea"/>
                          <a:cs typeface="+mn-cs"/>
                        </a:rPr>
                      </a:br>
                      <a:r>
                        <a:rPr lang="fr-FR" sz="1100" b="0" i="0" kern="1200" dirty="0">
                          <a:solidFill>
                            <a:schemeClr val="dk1"/>
                          </a:solidFill>
                          <a:effectLst/>
                          <a:latin typeface="+mn-lt"/>
                          <a:ea typeface="+mn-ea"/>
                          <a:cs typeface="+mn-cs"/>
                        </a:rPr>
                        <a:t>Au final pas de sanction mais que de stress pour rien </a:t>
                      </a:r>
                    </a:p>
                  </a:txBody>
                  <a:tcPr>
                    <a:noFill/>
                  </a:tcPr>
                </a:tc>
                <a:extLst>
                  <a:ext uri="{0D108BD9-81ED-4DB2-BD59-A6C34878D82A}">
                    <a16:rowId xmlns:a16="http://schemas.microsoft.com/office/drawing/2014/main" val="2862879019"/>
                  </a:ext>
                </a:extLst>
              </a:tr>
              <a:tr h="1026363">
                <a:tc>
                  <a:txBody>
                    <a:bodyPr/>
                    <a:lstStyle/>
                    <a:p>
                      <a:r>
                        <a:rPr lang="fr-FR" sz="1100" b="0" i="0" kern="1200" dirty="0">
                          <a:solidFill>
                            <a:schemeClr val="dk1"/>
                          </a:solidFill>
                          <a:effectLst/>
                          <a:latin typeface="+mn-lt"/>
                          <a:ea typeface="+mn-ea"/>
                          <a:cs typeface="+mn-cs"/>
                        </a:rPr>
                        <a:t>indus pour défaut de réception de leur part de justificatifs papiers. grand nombre de mails et d’appels pour contester. à chaque fois discours différents. jamais de suivi de mon dossier et jamais eu de retour écrit que les justificatifs avaient été reçus et que la procédure était close à mon encontre. mais de fait ils ont fini par considérer le renvoi des justificatifs comme valable semble-t-il. j’ai vraiment l’impression d’être traitée moins bien que du bétail… </a:t>
                      </a:r>
                    </a:p>
                  </a:txBody>
                  <a:tcPr>
                    <a:noFill/>
                  </a:tcPr>
                </a:tc>
                <a:extLst>
                  <a:ext uri="{0D108BD9-81ED-4DB2-BD59-A6C34878D82A}">
                    <a16:rowId xmlns:a16="http://schemas.microsoft.com/office/drawing/2014/main" val="2731977372"/>
                  </a:ext>
                </a:extLst>
              </a:tr>
              <a:tr h="841280">
                <a:tc>
                  <a:txBody>
                    <a:bodyPr/>
                    <a:lstStyle/>
                    <a:p>
                      <a:r>
                        <a:rPr lang="fr-FR" sz="1100" b="0" i="0" kern="1200" dirty="0">
                          <a:solidFill>
                            <a:schemeClr val="dk1"/>
                          </a:solidFill>
                          <a:effectLst/>
                          <a:latin typeface="+mn-lt"/>
                          <a:ea typeface="+mn-ea"/>
                          <a:cs typeface="+mn-cs"/>
                        </a:rPr>
                        <a:t>Envoi des pièces justificatives pour les feuilles de soins dégradée, installée depuis 2021 je n'ai eu aucun souci, je transmettais tous par mail, depuis l'été 2023 j'ai reçu plusieurs courrier de réclamation de lot, demande d'envoi papier, avec des relances malgré l'envoi, beaucoup d'énergie et de mail de mécontentement envoyé, mieux depuis novembre 2023.</a:t>
                      </a:r>
                    </a:p>
                  </a:txBody>
                  <a:tcPr>
                    <a:noFill/>
                  </a:tcPr>
                </a:tc>
                <a:extLst>
                  <a:ext uri="{0D108BD9-81ED-4DB2-BD59-A6C34878D82A}">
                    <a16:rowId xmlns:a16="http://schemas.microsoft.com/office/drawing/2014/main" val="2493590621"/>
                  </a:ext>
                </a:extLst>
              </a:tr>
              <a:tr h="1026363">
                <a:tc>
                  <a:txBody>
                    <a:bodyPr/>
                    <a:lstStyle/>
                    <a:p>
                      <a:r>
                        <a:rPr lang="fr-FR" sz="1100" b="0" i="0" kern="1200" dirty="0">
                          <a:solidFill>
                            <a:schemeClr val="dk1"/>
                          </a:solidFill>
                          <a:effectLst/>
                          <a:latin typeface="+mn-lt"/>
                          <a:ea typeface="+mn-ea"/>
                          <a:cs typeface="+mn-cs"/>
                        </a:rPr>
                        <a:t>Début télétransmission : 60 FS à refaire à la main à cause d'une erreur venant du système carte Vitale, mais prise en otage des patients non remboursés. </a:t>
                      </a:r>
                      <a:br>
                        <a:rPr lang="fr-FR" sz="1100" b="0" i="0" kern="1200" dirty="0">
                          <a:solidFill>
                            <a:schemeClr val="dk1"/>
                          </a:solidFill>
                          <a:effectLst/>
                          <a:latin typeface="+mn-lt"/>
                          <a:ea typeface="+mn-ea"/>
                          <a:cs typeface="+mn-cs"/>
                        </a:rPr>
                      </a:br>
                      <a:r>
                        <a:rPr lang="fr-FR" sz="1100" b="0" i="0" kern="1200" dirty="0">
                          <a:solidFill>
                            <a:schemeClr val="dk1"/>
                          </a:solidFill>
                          <a:effectLst/>
                          <a:latin typeface="+mn-lt"/>
                          <a:ea typeface="+mn-ea"/>
                          <a:cs typeface="+mn-cs"/>
                        </a:rPr>
                        <a:t>Lettre irrespectueuse pour retard de 24 H à télétransmettre après 10 ans de télétransmission parfaite. J'ai failli répondre mais j'ai pris 2 semaines de vacances à la place : le confort d'être peu dépensier et de n'avoir qu'une seule employée temps très partiel</a:t>
                      </a:r>
                    </a:p>
                  </a:txBody>
                  <a:tcPr>
                    <a:noFill/>
                  </a:tcPr>
                </a:tc>
                <a:extLst>
                  <a:ext uri="{0D108BD9-81ED-4DB2-BD59-A6C34878D82A}">
                    <a16:rowId xmlns:a16="http://schemas.microsoft.com/office/drawing/2014/main" val="1908139664"/>
                  </a:ext>
                </a:extLst>
              </a:tr>
              <a:tr h="386464">
                <a:tc>
                  <a:txBody>
                    <a:bodyPr/>
                    <a:lstStyle/>
                    <a:p>
                      <a:r>
                        <a:rPr lang="fr-FR" sz="1100" b="0" i="0" kern="1200" dirty="0">
                          <a:solidFill>
                            <a:schemeClr val="dk1"/>
                          </a:solidFill>
                          <a:effectLst/>
                          <a:latin typeface="+mn-lt"/>
                          <a:ea typeface="+mn-ea"/>
                          <a:cs typeface="+mn-cs"/>
                        </a:rPr>
                        <a:t>Forfait structure , paye avec 6 mois de retard malgré mon harcèlement </a:t>
                      </a:r>
                    </a:p>
                  </a:txBody>
                  <a:tcPr>
                    <a:noFill/>
                  </a:tcPr>
                </a:tc>
                <a:extLst>
                  <a:ext uri="{0D108BD9-81ED-4DB2-BD59-A6C34878D82A}">
                    <a16:rowId xmlns:a16="http://schemas.microsoft.com/office/drawing/2014/main" val="2426053854"/>
                  </a:ext>
                </a:extLst>
              </a:tr>
              <a:tr h="471117">
                <a:tc>
                  <a:txBody>
                    <a:bodyPr/>
                    <a:lstStyle/>
                    <a:p>
                      <a:pPr marL="0" algn="l" defTabSz="914400" rtl="0" eaLnBrk="1" latinLnBrk="0" hangingPunct="1"/>
                      <a:r>
                        <a:rPr lang="fr-FR" sz="1100" b="0" i="0" kern="1200" dirty="0">
                          <a:solidFill>
                            <a:schemeClr val="dk1"/>
                          </a:solidFill>
                          <a:effectLst/>
                          <a:latin typeface="+mn-lt"/>
                          <a:ea typeface="+mn-ea"/>
                          <a:cs typeface="+mn-cs"/>
                        </a:rPr>
                        <a:t>Des trop perçus. Je regrette juste la façon dont les lettres sont écrites, nous faisant croire à une erreur voulu de notre part. Ce qui n'est pas le cas...</a:t>
                      </a:r>
                    </a:p>
                  </a:txBody>
                  <a:tcPr>
                    <a:noFill/>
                  </a:tcPr>
                </a:tc>
                <a:extLst>
                  <a:ext uri="{0D108BD9-81ED-4DB2-BD59-A6C34878D82A}">
                    <a16:rowId xmlns:a16="http://schemas.microsoft.com/office/drawing/2014/main" val="2598117592"/>
                  </a:ext>
                </a:extLst>
              </a:tr>
              <a:tr h="386464">
                <a:tc>
                  <a:txBody>
                    <a:bodyPr/>
                    <a:lstStyle/>
                    <a:p>
                      <a:r>
                        <a:rPr lang="fr-FR" sz="1100" b="0" i="0" kern="1200" dirty="0">
                          <a:solidFill>
                            <a:schemeClr val="dk1"/>
                          </a:solidFill>
                          <a:effectLst/>
                          <a:latin typeface="+mn-lt"/>
                          <a:ea typeface="+mn-ea"/>
                          <a:cs typeface="+mn-cs"/>
                        </a:rPr>
                        <a:t>réclamation d'indus, j'ai laissé et déclaré pertes et profits, pas le courage d'affronter la bureaucratie</a:t>
                      </a:r>
                    </a:p>
                  </a:txBody>
                  <a:tcPr>
                    <a:noFill/>
                  </a:tcPr>
                </a:tc>
                <a:extLst>
                  <a:ext uri="{0D108BD9-81ED-4DB2-BD59-A6C34878D82A}">
                    <a16:rowId xmlns:a16="http://schemas.microsoft.com/office/drawing/2014/main" val="4131394020"/>
                  </a:ext>
                </a:extLst>
              </a:tr>
            </a:tbl>
          </a:graphicData>
        </a:graphic>
      </p:graphicFrame>
    </p:spTree>
    <p:extLst>
      <p:ext uri="{BB962C8B-B14F-4D97-AF65-F5344CB8AC3E}">
        <p14:creationId xmlns:p14="http://schemas.microsoft.com/office/powerpoint/2010/main" val="69779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AC487-24DA-5F6B-8EFB-16FD8FE2C2E4}"/>
              </a:ext>
            </a:extLst>
          </p:cNvPr>
          <p:cNvSpPr>
            <a:spLocks noGrp="1"/>
          </p:cNvSpPr>
          <p:nvPr>
            <p:ph type="ctrTitle"/>
          </p:nvPr>
        </p:nvSpPr>
        <p:spPr>
          <a:xfrm>
            <a:off x="4147457" y="933450"/>
            <a:ext cx="7277100" cy="1162050"/>
          </a:xfrm>
        </p:spPr>
        <p:txBody>
          <a:bodyPr/>
          <a:lstStyle/>
          <a:p>
            <a:r>
              <a:rPr lang="fr-FR" dirty="0"/>
              <a:t>VOUS ET VOTRE CPAM</a:t>
            </a:r>
          </a:p>
        </p:txBody>
      </p:sp>
      <p:sp>
        <p:nvSpPr>
          <p:cNvPr id="3" name="Sous-titre 2">
            <a:extLst>
              <a:ext uri="{FF2B5EF4-FFF2-40B4-BE49-F238E27FC236}">
                <a16:creationId xmlns:a16="http://schemas.microsoft.com/office/drawing/2014/main" id="{5B146937-C7B9-2CB5-42F7-DEB9F765626F}"/>
              </a:ext>
            </a:extLst>
          </p:cNvPr>
          <p:cNvSpPr>
            <a:spLocks noGrp="1"/>
          </p:cNvSpPr>
          <p:nvPr>
            <p:ph type="subTitle" idx="1"/>
          </p:nvPr>
        </p:nvSpPr>
        <p:spPr>
          <a:xfrm>
            <a:off x="4327073" y="1981200"/>
            <a:ext cx="6321878" cy="847725"/>
          </a:xfrm>
        </p:spPr>
        <p:txBody>
          <a:bodyPr/>
          <a:lstStyle/>
          <a:p>
            <a:r>
              <a:rPr lang="fr-FR" dirty="0"/>
              <a:t>Année d’installation</a:t>
            </a:r>
          </a:p>
        </p:txBody>
      </p:sp>
      <p:sp>
        <p:nvSpPr>
          <p:cNvPr id="4" name="Espace réservé du numéro de diapositive 3">
            <a:extLst>
              <a:ext uri="{FF2B5EF4-FFF2-40B4-BE49-F238E27FC236}">
                <a16:creationId xmlns:a16="http://schemas.microsoft.com/office/drawing/2014/main" id="{F1870DDC-A63C-3547-BDDB-42171AFAFD58}"/>
              </a:ext>
            </a:extLst>
          </p:cNvPr>
          <p:cNvSpPr>
            <a:spLocks noGrp="1"/>
          </p:cNvSpPr>
          <p:nvPr>
            <p:ph type="sldNum" sz="quarter" idx="12"/>
          </p:nvPr>
        </p:nvSpPr>
        <p:spPr/>
        <p:txBody>
          <a:bodyPr/>
          <a:lstStyle/>
          <a:p>
            <a:pPr rtl="0"/>
            <a:fld id="{B5CEABB6-07DC-46E8-9B57-56EC44A396E5}" type="slidenum">
              <a:rPr lang="fr-FR" smtClean="0"/>
              <a:pPr rtl="0"/>
              <a:t>4</a:t>
            </a:fld>
            <a:endParaRPr lang="fr-FR" dirty="0"/>
          </a:p>
        </p:txBody>
      </p:sp>
      <p:graphicFrame>
        <p:nvGraphicFramePr>
          <p:cNvPr id="7" name="Graphique 6">
            <a:extLst>
              <a:ext uri="{FF2B5EF4-FFF2-40B4-BE49-F238E27FC236}">
                <a16:creationId xmlns:a16="http://schemas.microsoft.com/office/drawing/2014/main" id="{B059CE9C-C110-EB98-2835-880F5E60BA6B}"/>
              </a:ext>
            </a:extLst>
          </p:cNvPr>
          <p:cNvGraphicFramePr/>
          <p:nvPr>
            <p:extLst>
              <p:ext uri="{D42A27DB-BD31-4B8C-83A1-F6EECF244321}">
                <p14:modId xmlns:p14="http://schemas.microsoft.com/office/powerpoint/2010/main" val="2670980305"/>
              </p:ext>
            </p:extLst>
          </p:nvPr>
        </p:nvGraphicFramePr>
        <p:xfrm>
          <a:off x="4782820" y="2571750"/>
          <a:ext cx="6797675" cy="36713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1554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815C6-3AD0-46E6-A74A-1967BD91AF50}"/>
              </a:ext>
            </a:extLst>
          </p:cNvPr>
          <p:cNvSpPr>
            <a:spLocks noGrp="1"/>
          </p:cNvSpPr>
          <p:nvPr>
            <p:ph type="ctrTitle"/>
          </p:nvPr>
        </p:nvSpPr>
        <p:spPr>
          <a:xfrm>
            <a:off x="4676775" y="-809625"/>
            <a:ext cx="7515225" cy="6667500"/>
          </a:xfrm>
        </p:spPr>
        <p:txBody>
          <a:bodyPr rtlCol="0">
            <a:normAutofit/>
          </a:bodyPr>
          <a:lstStyle>
            <a:defPPr>
              <a:defRPr lang="fr-FR"/>
            </a:defPPr>
          </a:lstStyle>
          <a:p>
            <a:pPr rtl="0"/>
            <a:br>
              <a:rPr lang="fr-FR" sz="4800" dirty="0"/>
            </a:br>
            <a:r>
              <a:rPr lang="fr-FR" sz="4800" dirty="0"/>
              <a:t>Votre CPAM et VOUS</a:t>
            </a:r>
            <a:br>
              <a:rPr lang="fr-FR" sz="4800" dirty="0"/>
            </a:br>
            <a:r>
              <a:rPr lang="fr-FR" sz="2400" dirty="0"/>
              <a:t>NOTE GENERALE</a:t>
            </a:r>
            <a:endParaRPr lang="fr-FR" sz="4800" dirty="0"/>
          </a:p>
        </p:txBody>
      </p:sp>
    </p:spTree>
    <p:extLst>
      <p:ext uri="{BB962C8B-B14F-4D97-AF65-F5344CB8AC3E}">
        <p14:creationId xmlns:p14="http://schemas.microsoft.com/office/powerpoint/2010/main" val="2104248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FD960D-CF52-333D-1228-EAA33EE22722}"/>
              </a:ext>
            </a:extLst>
          </p:cNvPr>
          <p:cNvSpPr>
            <a:spLocks noGrp="1"/>
          </p:cNvSpPr>
          <p:nvPr>
            <p:ph type="title"/>
          </p:nvPr>
        </p:nvSpPr>
        <p:spPr>
          <a:xfrm>
            <a:off x="314536" y="172212"/>
            <a:ext cx="9389288" cy="1362456"/>
          </a:xfrm>
        </p:spPr>
        <p:txBody>
          <a:bodyPr/>
          <a:lstStyle/>
          <a:p>
            <a:r>
              <a:rPr lang="fr-FR" dirty="0"/>
              <a:t>VOUS ET votre CPAM</a:t>
            </a:r>
          </a:p>
        </p:txBody>
      </p:sp>
      <p:sp>
        <p:nvSpPr>
          <p:cNvPr id="3" name="Espace réservé du numéro de diapositive 2">
            <a:extLst>
              <a:ext uri="{FF2B5EF4-FFF2-40B4-BE49-F238E27FC236}">
                <a16:creationId xmlns:a16="http://schemas.microsoft.com/office/drawing/2014/main" id="{3B2B2153-6DE1-9CD6-04BB-508C82809AA2}"/>
              </a:ext>
            </a:extLst>
          </p:cNvPr>
          <p:cNvSpPr>
            <a:spLocks noGrp="1"/>
          </p:cNvSpPr>
          <p:nvPr>
            <p:ph type="sldNum" sz="quarter" idx="12"/>
          </p:nvPr>
        </p:nvSpPr>
        <p:spPr/>
        <p:txBody>
          <a:bodyPr/>
          <a:lstStyle/>
          <a:p>
            <a:pPr rtl="0"/>
            <a:fld id="{B5CEABB6-07DC-46E8-9B57-56EC44A396E5}" type="slidenum">
              <a:rPr lang="fr-FR" smtClean="0"/>
              <a:pPr rtl="0"/>
              <a:t>41</a:t>
            </a:fld>
            <a:endParaRPr lang="fr-FR" dirty="0"/>
          </a:p>
        </p:txBody>
      </p:sp>
      <p:sp>
        <p:nvSpPr>
          <p:cNvPr id="4" name="Espace réservé du contenu 3">
            <a:extLst>
              <a:ext uri="{FF2B5EF4-FFF2-40B4-BE49-F238E27FC236}">
                <a16:creationId xmlns:a16="http://schemas.microsoft.com/office/drawing/2014/main" id="{CB373073-4BC8-F554-05D3-C0062EAEC027}"/>
              </a:ext>
            </a:extLst>
          </p:cNvPr>
          <p:cNvSpPr>
            <a:spLocks noGrp="1"/>
          </p:cNvSpPr>
          <p:nvPr>
            <p:ph sz="half" idx="14"/>
          </p:nvPr>
        </p:nvSpPr>
        <p:spPr>
          <a:xfrm>
            <a:off x="138820" y="979360"/>
            <a:ext cx="3876466" cy="1027557"/>
          </a:xfrm>
        </p:spPr>
        <p:txBody>
          <a:bodyPr/>
          <a:lstStyle/>
          <a:p>
            <a:r>
              <a:rPr lang="fr-FR" dirty="0"/>
              <a:t>Sur 10, comment qualifiez-vous de façon générale, vos relations avec la CPAM ?</a:t>
            </a:r>
          </a:p>
        </p:txBody>
      </p:sp>
      <p:sp>
        <p:nvSpPr>
          <p:cNvPr id="5" name="Espace réservé du contenu 4">
            <a:extLst>
              <a:ext uri="{FF2B5EF4-FFF2-40B4-BE49-F238E27FC236}">
                <a16:creationId xmlns:a16="http://schemas.microsoft.com/office/drawing/2014/main" id="{A1FF607E-7942-E738-2AA8-E48134EDE608}"/>
              </a:ext>
            </a:extLst>
          </p:cNvPr>
          <p:cNvSpPr>
            <a:spLocks noGrp="1"/>
          </p:cNvSpPr>
          <p:nvPr>
            <p:ph sz="half" idx="15"/>
          </p:nvPr>
        </p:nvSpPr>
        <p:spPr>
          <a:xfrm>
            <a:off x="6038422" y="946340"/>
            <a:ext cx="4679111" cy="884682"/>
          </a:xfrm>
        </p:spPr>
        <p:txBody>
          <a:bodyPr/>
          <a:lstStyle/>
          <a:p>
            <a:r>
              <a:rPr lang="fr-FR" dirty="0"/>
              <a:t>D'une façon générale, diriez-vous qu'il est difficile ou facile de joindre votre CPAM ?</a:t>
            </a:r>
          </a:p>
        </p:txBody>
      </p:sp>
      <p:sp>
        <p:nvSpPr>
          <p:cNvPr id="6" name="Organigramme : Alternative 5">
            <a:extLst>
              <a:ext uri="{FF2B5EF4-FFF2-40B4-BE49-F238E27FC236}">
                <a16:creationId xmlns:a16="http://schemas.microsoft.com/office/drawing/2014/main" id="{19CACB3B-9D7D-5E83-78E7-260364F8B1A4}"/>
              </a:ext>
            </a:extLst>
          </p:cNvPr>
          <p:cNvSpPr/>
          <p:nvPr/>
        </p:nvSpPr>
        <p:spPr>
          <a:xfrm>
            <a:off x="5268585" y="1500949"/>
            <a:ext cx="461038" cy="503796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a:extLst>
              <a:ext uri="{FF2B5EF4-FFF2-40B4-BE49-F238E27FC236}">
                <a16:creationId xmlns:a16="http://schemas.microsoft.com/office/drawing/2014/main" id="{F737F345-084D-E224-E42D-EC4233DCC719}"/>
              </a:ext>
            </a:extLst>
          </p:cNvPr>
          <p:cNvGraphicFramePr/>
          <p:nvPr>
            <p:extLst>
              <p:ext uri="{D42A27DB-BD31-4B8C-83A1-F6EECF244321}">
                <p14:modId xmlns:p14="http://schemas.microsoft.com/office/powerpoint/2010/main" val="3543446606"/>
              </p:ext>
            </p:extLst>
          </p:nvPr>
        </p:nvGraphicFramePr>
        <p:xfrm>
          <a:off x="-1" y="2246162"/>
          <a:ext cx="4913729" cy="4266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574C31FE-E257-33DD-C06A-FAB3C28642D3}"/>
              </a:ext>
            </a:extLst>
          </p:cNvPr>
          <p:cNvGraphicFramePr/>
          <p:nvPr>
            <p:extLst>
              <p:ext uri="{D42A27DB-BD31-4B8C-83A1-F6EECF244321}">
                <p14:modId xmlns:p14="http://schemas.microsoft.com/office/powerpoint/2010/main" val="1164074851"/>
              </p:ext>
            </p:extLst>
          </p:nvPr>
        </p:nvGraphicFramePr>
        <p:xfrm>
          <a:off x="5925828" y="2336291"/>
          <a:ext cx="5137148" cy="4081772"/>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 7">
            <a:extLst>
              <a:ext uri="{FF2B5EF4-FFF2-40B4-BE49-F238E27FC236}">
                <a16:creationId xmlns:a16="http://schemas.microsoft.com/office/drawing/2014/main" id="{0218FEFA-E8C3-3423-E173-FF0924E3EC68}"/>
              </a:ext>
            </a:extLst>
          </p:cNvPr>
          <p:cNvPicPr>
            <a:picLocks noChangeAspect="1"/>
          </p:cNvPicPr>
          <p:nvPr/>
        </p:nvPicPr>
        <p:blipFill>
          <a:blip r:embed="rId5"/>
          <a:stretch>
            <a:fillRect/>
          </a:stretch>
        </p:blipFill>
        <p:spPr>
          <a:xfrm>
            <a:off x="276428" y="1793226"/>
            <a:ext cx="4483065" cy="389586"/>
          </a:xfrm>
          <a:prstGeom prst="rect">
            <a:avLst/>
          </a:prstGeom>
        </p:spPr>
      </p:pic>
      <p:sp>
        <p:nvSpPr>
          <p:cNvPr id="13" name="ZoneTexte 12">
            <a:extLst>
              <a:ext uri="{FF2B5EF4-FFF2-40B4-BE49-F238E27FC236}">
                <a16:creationId xmlns:a16="http://schemas.microsoft.com/office/drawing/2014/main" id="{105626F7-9A04-AAA0-B14F-479080007B53}"/>
              </a:ext>
            </a:extLst>
          </p:cNvPr>
          <p:cNvSpPr txBox="1"/>
          <p:nvPr/>
        </p:nvSpPr>
        <p:spPr>
          <a:xfrm>
            <a:off x="0" y="6418063"/>
            <a:ext cx="5296142" cy="369332"/>
          </a:xfrm>
          <a:prstGeom prst="rect">
            <a:avLst/>
          </a:prstGeom>
          <a:noFill/>
        </p:spPr>
        <p:txBody>
          <a:bodyPr wrap="square" rtlCol="0">
            <a:spAutoFit/>
          </a:bodyPr>
          <a:lstStyle/>
          <a:p>
            <a:r>
              <a:rPr lang="fr-FR" dirty="0"/>
              <a:t>62 % des médecins ont donné une note de 1 à 5 </a:t>
            </a:r>
          </a:p>
        </p:txBody>
      </p:sp>
      <p:sp>
        <p:nvSpPr>
          <p:cNvPr id="14" name="ZoneTexte 13">
            <a:extLst>
              <a:ext uri="{FF2B5EF4-FFF2-40B4-BE49-F238E27FC236}">
                <a16:creationId xmlns:a16="http://schemas.microsoft.com/office/drawing/2014/main" id="{05B1AC7B-6AFC-2786-052E-070E73730EC4}"/>
              </a:ext>
            </a:extLst>
          </p:cNvPr>
          <p:cNvSpPr txBox="1"/>
          <p:nvPr/>
        </p:nvSpPr>
        <p:spPr>
          <a:xfrm>
            <a:off x="5925828" y="6418063"/>
            <a:ext cx="5757181" cy="369332"/>
          </a:xfrm>
          <a:prstGeom prst="rect">
            <a:avLst/>
          </a:prstGeom>
          <a:noFill/>
        </p:spPr>
        <p:txBody>
          <a:bodyPr wrap="square" rtlCol="0">
            <a:spAutoFit/>
          </a:bodyPr>
          <a:lstStyle/>
          <a:p>
            <a:r>
              <a:rPr lang="fr-FR" dirty="0"/>
              <a:t>72 % des médecins ont donné une note de 1 à 5 </a:t>
            </a:r>
          </a:p>
        </p:txBody>
      </p:sp>
      <p:pic>
        <p:nvPicPr>
          <p:cNvPr id="11" name="Image 10">
            <a:extLst>
              <a:ext uri="{FF2B5EF4-FFF2-40B4-BE49-F238E27FC236}">
                <a16:creationId xmlns:a16="http://schemas.microsoft.com/office/drawing/2014/main" id="{13AEC864-7970-FA30-556B-7CFBABEB975A}"/>
              </a:ext>
            </a:extLst>
          </p:cNvPr>
          <p:cNvPicPr>
            <a:picLocks noChangeAspect="1"/>
          </p:cNvPicPr>
          <p:nvPr/>
        </p:nvPicPr>
        <p:blipFill>
          <a:blip r:embed="rId6"/>
          <a:stretch>
            <a:fillRect/>
          </a:stretch>
        </p:blipFill>
        <p:spPr>
          <a:xfrm>
            <a:off x="6283130" y="1717230"/>
            <a:ext cx="4189693" cy="440718"/>
          </a:xfrm>
          <a:prstGeom prst="rect">
            <a:avLst/>
          </a:prstGeom>
        </p:spPr>
      </p:pic>
    </p:spTree>
    <p:extLst>
      <p:ext uri="{BB962C8B-B14F-4D97-AF65-F5344CB8AC3E}">
        <p14:creationId xmlns:p14="http://schemas.microsoft.com/office/powerpoint/2010/main" val="393818390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DDB91D-B131-740C-5EAB-F19FA2EE220C}"/>
              </a:ext>
            </a:extLst>
          </p:cNvPr>
          <p:cNvSpPr>
            <a:spLocks noGrp="1"/>
          </p:cNvSpPr>
          <p:nvPr>
            <p:ph type="title"/>
          </p:nvPr>
        </p:nvSpPr>
        <p:spPr>
          <a:xfrm>
            <a:off x="592125" y="289623"/>
            <a:ext cx="9389288" cy="1362456"/>
          </a:xfrm>
        </p:spPr>
        <p:txBody>
          <a:bodyPr/>
          <a:lstStyle/>
          <a:p>
            <a:r>
              <a:rPr lang="fr-FR" dirty="0"/>
              <a:t>Vous et votre CPAM</a:t>
            </a:r>
          </a:p>
        </p:txBody>
      </p:sp>
      <p:sp>
        <p:nvSpPr>
          <p:cNvPr id="3" name="Espace réservé du numéro de diapositive 2">
            <a:extLst>
              <a:ext uri="{FF2B5EF4-FFF2-40B4-BE49-F238E27FC236}">
                <a16:creationId xmlns:a16="http://schemas.microsoft.com/office/drawing/2014/main" id="{A1F53FD3-E564-9B9C-04FB-68C2151AED19}"/>
              </a:ext>
            </a:extLst>
          </p:cNvPr>
          <p:cNvSpPr>
            <a:spLocks noGrp="1"/>
          </p:cNvSpPr>
          <p:nvPr>
            <p:ph type="sldNum" sz="quarter" idx="12"/>
          </p:nvPr>
        </p:nvSpPr>
        <p:spPr/>
        <p:txBody>
          <a:bodyPr/>
          <a:lstStyle/>
          <a:p>
            <a:pPr rtl="0"/>
            <a:fld id="{B5CEABB6-07DC-46E8-9B57-56EC44A396E5}" type="slidenum">
              <a:rPr lang="fr-FR" smtClean="0"/>
              <a:pPr rtl="0"/>
              <a:t>42</a:t>
            </a:fld>
            <a:endParaRPr lang="fr-FR" dirty="0"/>
          </a:p>
        </p:txBody>
      </p:sp>
      <p:sp>
        <p:nvSpPr>
          <p:cNvPr id="4" name="Espace réservé du contenu 3">
            <a:extLst>
              <a:ext uri="{FF2B5EF4-FFF2-40B4-BE49-F238E27FC236}">
                <a16:creationId xmlns:a16="http://schemas.microsoft.com/office/drawing/2014/main" id="{A0FCD6AD-2E10-8D3B-8128-11ABCB7F365E}"/>
              </a:ext>
            </a:extLst>
          </p:cNvPr>
          <p:cNvSpPr>
            <a:spLocks noGrp="1"/>
          </p:cNvSpPr>
          <p:nvPr>
            <p:ph sz="half" idx="14"/>
          </p:nvPr>
        </p:nvSpPr>
        <p:spPr>
          <a:xfrm>
            <a:off x="592125" y="1275184"/>
            <a:ext cx="6704414" cy="1020147"/>
          </a:xfrm>
        </p:spPr>
        <p:txBody>
          <a:bodyPr/>
          <a:lstStyle/>
          <a:p>
            <a:r>
              <a:rPr lang="fr-FR" dirty="0"/>
              <a:t>Considérez-vous votre CPAM comme un véritable partenaire ?</a:t>
            </a:r>
          </a:p>
          <a:p>
            <a:endParaRPr lang="fr-FR" dirty="0"/>
          </a:p>
        </p:txBody>
      </p:sp>
      <p:graphicFrame>
        <p:nvGraphicFramePr>
          <p:cNvPr id="13" name="Espace réservé du contenu 12">
            <a:extLst>
              <a:ext uri="{FF2B5EF4-FFF2-40B4-BE49-F238E27FC236}">
                <a16:creationId xmlns:a16="http://schemas.microsoft.com/office/drawing/2014/main" id="{29919F14-540A-FFEC-DDF9-B83E49A565FD}"/>
              </a:ext>
            </a:extLst>
          </p:cNvPr>
          <p:cNvGraphicFramePr>
            <a:graphicFrameLocks noGrp="1"/>
          </p:cNvGraphicFramePr>
          <p:nvPr>
            <p:ph sz="half" idx="15"/>
            <p:extLst>
              <p:ext uri="{D42A27DB-BD31-4B8C-83A1-F6EECF244321}">
                <p14:modId xmlns:p14="http://schemas.microsoft.com/office/powerpoint/2010/main" val="754293273"/>
              </p:ext>
            </p:extLst>
          </p:nvPr>
        </p:nvGraphicFramePr>
        <p:xfrm>
          <a:off x="1870983" y="1652079"/>
          <a:ext cx="7701642" cy="47042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phique 15">
            <a:extLst>
              <a:ext uri="{FF2B5EF4-FFF2-40B4-BE49-F238E27FC236}">
                <a16:creationId xmlns:a16="http://schemas.microsoft.com/office/drawing/2014/main" id="{0B4B7AA6-A746-3DE2-5840-57FC7323323F}"/>
              </a:ext>
            </a:extLst>
          </p:cNvPr>
          <p:cNvGraphicFramePr/>
          <p:nvPr/>
        </p:nvGraphicFramePr>
        <p:xfrm>
          <a:off x="2455329" y="1897493"/>
          <a:ext cx="3264802" cy="2408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aphique 18">
            <a:extLst>
              <a:ext uri="{FF2B5EF4-FFF2-40B4-BE49-F238E27FC236}">
                <a16:creationId xmlns:a16="http://schemas.microsoft.com/office/drawing/2014/main" id="{53DBF7F8-AEBB-1AF8-2A61-CBB273FC89F2}"/>
              </a:ext>
            </a:extLst>
          </p:cNvPr>
          <p:cNvGraphicFramePr/>
          <p:nvPr/>
        </p:nvGraphicFramePr>
        <p:xfrm>
          <a:off x="5287592" y="1859393"/>
          <a:ext cx="3264802" cy="24461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aphique 21">
            <a:extLst>
              <a:ext uri="{FF2B5EF4-FFF2-40B4-BE49-F238E27FC236}">
                <a16:creationId xmlns:a16="http://schemas.microsoft.com/office/drawing/2014/main" id="{D4F3CF8E-FE00-8EAA-B71B-0F559C8C1295}"/>
              </a:ext>
            </a:extLst>
          </p:cNvPr>
          <p:cNvGraphicFramePr/>
          <p:nvPr/>
        </p:nvGraphicFramePr>
        <p:xfrm>
          <a:off x="7504339" y="1870546"/>
          <a:ext cx="4464664" cy="24461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aphique 24">
            <a:extLst>
              <a:ext uri="{FF2B5EF4-FFF2-40B4-BE49-F238E27FC236}">
                <a16:creationId xmlns:a16="http://schemas.microsoft.com/office/drawing/2014/main" id="{31FDBBA1-F48D-42E2-A151-9A60BE09A643}"/>
              </a:ext>
            </a:extLst>
          </p:cNvPr>
          <p:cNvGraphicFramePr/>
          <p:nvPr/>
        </p:nvGraphicFramePr>
        <p:xfrm>
          <a:off x="-241637" y="4293734"/>
          <a:ext cx="3082747" cy="2531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Graphique 27">
            <a:extLst>
              <a:ext uri="{FF2B5EF4-FFF2-40B4-BE49-F238E27FC236}">
                <a16:creationId xmlns:a16="http://schemas.microsoft.com/office/drawing/2014/main" id="{0C087ECD-B7DD-064D-0115-38FEE689571F}"/>
              </a:ext>
            </a:extLst>
          </p:cNvPr>
          <p:cNvGraphicFramePr/>
          <p:nvPr/>
        </p:nvGraphicFramePr>
        <p:xfrm>
          <a:off x="2315770" y="4293734"/>
          <a:ext cx="3714750" cy="245562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Graphique 30">
            <a:extLst>
              <a:ext uri="{FF2B5EF4-FFF2-40B4-BE49-F238E27FC236}">
                <a16:creationId xmlns:a16="http://schemas.microsoft.com/office/drawing/2014/main" id="{85C7C522-6196-E36D-8D48-25360FF812C3}"/>
              </a:ext>
            </a:extLst>
          </p:cNvPr>
          <p:cNvGraphicFramePr/>
          <p:nvPr/>
        </p:nvGraphicFramePr>
        <p:xfrm>
          <a:off x="5100048" y="4293734"/>
          <a:ext cx="3513137" cy="244610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Graphique 33">
            <a:extLst>
              <a:ext uri="{FF2B5EF4-FFF2-40B4-BE49-F238E27FC236}">
                <a16:creationId xmlns:a16="http://schemas.microsoft.com/office/drawing/2014/main" id="{7471D5A4-C3B2-21BA-2758-2E327F03ADDA}"/>
              </a:ext>
            </a:extLst>
          </p:cNvPr>
          <p:cNvGraphicFramePr/>
          <p:nvPr/>
        </p:nvGraphicFramePr>
        <p:xfrm>
          <a:off x="8088262" y="4230910"/>
          <a:ext cx="3786302" cy="257175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832766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A741CC-1468-B1D5-274C-A2B0907CD1F1}"/>
              </a:ext>
            </a:extLst>
          </p:cNvPr>
          <p:cNvSpPr>
            <a:spLocks noGrp="1"/>
          </p:cNvSpPr>
          <p:nvPr>
            <p:ph type="title"/>
          </p:nvPr>
        </p:nvSpPr>
        <p:spPr>
          <a:xfrm>
            <a:off x="771734" y="415897"/>
            <a:ext cx="9389288" cy="1362456"/>
          </a:xfrm>
        </p:spPr>
        <p:txBody>
          <a:bodyPr/>
          <a:lstStyle/>
          <a:p>
            <a:r>
              <a:rPr lang="fr-FR" dirty="0"/>
              <a:t>Vous et votre CPAM</a:t>
            </a:r>
          </a:p>
        </p:txBody>
      </p:sp>
      <p:sp>
        <p:nvSpPr>
          <p:cNvPr id="3" name="Espace réservé du numéro de diapositive 2">
            <a:extLst>
              <a:ext uri="{FF2B5EF4-FFF2-40B4-BE49-F238E27FC236}">
                <a16:creationId xmlns:a16="http://schemas.microsoft.com/office/drawing/2014/main" id="{A6C19FF0-4AD3-545A-1C8C-379B045E33E1}"/>
              </a:ext>
            </a:extLst>
          </p:cNvPr>
          <p:cNvSpPr>
            <a:spLocks noGrp="1"/>
          </p:cNvSpPr>
          <p:nvPr>
            <p:ph type="sldNum" sz="quarter" idx="12"/>
          </p:nvPr>
        </p:nvSpPr>
        <p:spPr/>
        <p:txBody>
          <a:bodyPr/>
          <a:lstStyle/>
          <a:p>
            <a:pPr rtl="0"/>
            <a:fld id="{B5CEABB6-07DC-46E8-9B57-56EC44A396E5}" type="slidenum">
              <a:rPr lang="fr-FR" smtClean="0"/>
              <a:pPr rtl="0"/>
              <a:t>43</a:t>
            </a:fld>
            <a:endParaRPr lang="fr-FR" dirty="0"/>
          </a:p>
        </p:txBody>
      </p:sp>
      <p:sp>
        <p:nvSpPr>
          <p:cNvPr id="7" name="ZoneTexte 6">
            <a:extLst>
              <a:ext uri="{FF2B5EF4-FFF2-40B4-BE49-F238E27FC236}">
                <a16:creationId xmlns:a16="http://schemas.microsoft.com/office/drawing/2014/main" id="{F41BA996-E27C-4D62-C9B0-9D38E8A908C4}"/>
              </a:ext>
            </a:extLst>
          </p:cNvPr>
          <p:cNvSpPr txBox="1"/>
          <p:nvPr/>
        </p:nvSpPr>
        <p:spPr>
          <a:xfrm>
            <a:off x="771733" y="1221783"/>
            <a:ext cx="7238791" cy="369332"/>
          </a:xfrm>
          <a:prstGeom prst="rect">
            <a:avLst/>
          </a:prstGeom>
          <a:noFill/>
        </p:spPr>
        <p:txBody>
          <a:bodyPr wrap="square">
            <a:spAutoFit/>
          </a:bodyPr>
          <a:lstStyle/>
          <a:p>
            <a:r>
              <a:rPr lang="fr-FR" dirty="0"/>
              <a:t>Considérez-vous votre CPAM comme un véritable partenaire ?</a:t>
            </a:r>
          </a:p>
        </p:txBody>
      </p:sp>
      <p:graphicFrame>
        <p:nvGraphicFramePr>
          <p:cNvPr id="10" name="Graphique 9">
            <a:extLst>
              <a:ext uri="{FF2B5EF4-FFF2-40B4-BE49-F238E27FC236}">
                <a16:creationId xmlns:a16="http://schemas.microsoft.com/office/drawing/2014/main" id="{0EFB0F7E-44F6-F903-A501-E1AF1CE4C69B}"/>
              </a:ext>
            </a:extLst>
          </p:cNvPr>
          <p:cNvGraphicFramePr/>
          <p:nvPr>
            <p:extLst>
              <p:ext uri="{D42A27DB-BD31-4B8C-83A1-F6EECF244321}">
                <p14:modId xmlns:p14="http://schemas.microsoft.com/office/powerpoint/2010/main" val="2506111559"/>
              </p:ext>
            </p:extLst>
          </p:nvPr>
        </p:nvGraphicFramePr>
        <p:xfrm>
          <a:off x="5235464" y="1868114"/>
          <a:ext cx="5887831" cy="4853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3">
            <a:extLst>
              <a:ext uri="{FF2B5EF4-FFF2-40B4-BE49-F238E27FC236}">
                <a16:creationId xmlns:a16="http://schemas.microsoft.com/office/drawing/2014/main" id="{5E9048FD-14BD-5096-EF0D-57B8A878EE58}"/>
              </a:ext>
            </a:extLst>
          </p:cNvPr>
          <p:cNvGraphicFramePr/>
          <p:nvPr>
            <p:extLst>
              <p:ext uri="{D42A27DB-BD31-4B8C-83A1-F6EECF244321}">
                <p14:modId xmlns:p14="http://schemas.microsoft.com/office/powerpoint/2010/main" val="3881573579"/>
              </p:ext>
            </p:extLst>
          </p:nvPr>
        </p:nvGraphicFramePr>
        <p:xfrm>
          <a:off x="208169" y="1868114"/>
          <a:ext cx="5887831" cy="4853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841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DDB91D-B131-740C-5EAB-F19FA2EE220C}"/>
              </a:ext>
            </a:extLst>
          </p:cNvPr>
          <p:cNvSpPr>
            <a:spLocks noGrp="1"/>
          </p:cNvSpPr>
          <p:nvPr>
            <p:ph type="title"/>
          </p:nvPr>
        </p:nvSpPr>
        <p:spPr>
          <a:xfrm>
            <a:off x="592125" y="289623"/>
            <a:ext cx="9389288" cy="1362456"/>
          </a:xfrm>
        </p:spPr>
        <p:txBody>
          <a:bodyPr/>
          <a:lstStyle/>
          <a:p>
            <a:r>
              <a:rPr lang="fr-FR" dirty="0"/>
              <a:t>Vous et votre CPAM</a:t>
            </a:r>
          </a:p>
        </p:txBody>
      </p:sp>
      <p:sp>
        <p:nvSpPr>
          <p:cNvPr id="3" name="Espace réservé du numéro de diapositive 2">
            <a:extLst>
              <a:ext uri="{FF2B5EF4-FFF2-40B4-BE49-F238E27FC236}">
                <a16:creationId xmlns:a16="http://schemas.microsoft.com/office/drawing/2014/main" id="{A1F53FD3-E564-9B9C-04FB-68C2151AED19}"/>
              </a:ext>
            </a:extLst>
          </p:cNvPr>
          <p:cNvSpPr>
            <a:spLocks noGrp="1"/>
          </p:cNvSpPr>
          <p:nvPr>
            <p:ph type="sldNum" sz="quarter" idx="12"/>
          </p:nvPr>
        </p:nvSpPr>
        <p:spPr/>
        <p:txBody>
          <a:bodyPr/>
          <a:lstStyle/>
          <a:p>
            <a:pPr rtl="0"/>
            <a:fld id="{B5CEABB6-07DC-46E8-9B57-56EC44A396E5}" type="slidenum">
              <a:rPr lang="fr-FR" smtClean="0"/>
              <a:pPr rtl="0"/>
              <a:t>44</a:t>
            </a:fld>
            <a:endParaRPr lang="fr-FR" dirty="0"/>
          </a:p>
        </p:txBody>
      </p:sp>
      <p:sp>
        <p:nvSpPr>
          <p:cNvPr id="4" name="Espace réservé du contenu 3">
            <a:extLst>
              <a:ext uri="{FF2B5EF4-FFF2-40B4-BE49-F238E27FC236}">
                <a16:creationId xmlns:a16="http://schemas.microsoft.com/office/drawing/2014/main" id="{A0FCD6AD-2E10-8D3B-8128-11ABCB7F365E}"/>
              </a:ext>
            </a:extLst>
          </p:cNvPr>
          <p:cNvSpPr>
            <a:spLocks noGrp="1"/>
          </p:cNvSpPr>
          <p:nvPr>
            <p:ph sz="half" idx="14"/>
          </p:nvPr>
        </p:nvSpPr>
        <p:spPr>
          <a:xfrm>
            <a:off x="592125" y="1275184"/>
            <a:ext cx="6704414" cy="1020147"/>
          </a:xfrm>
        </p:spPr>
        <p:txBody>
          <a:bodyPr/>
          <a:lstStyle/>
          <a:p>
            <a:r>
              <a:rPr lang="fr-FR" dirty="0"/>
              <a:t>Considérez-vous votre CPAM comme un véritable partenaire ?</a:t>
            </a:r>
          </a:p>
          <a:p>
            <a:endParaRPr lang="fr-FR" dirty="0"/>
          </a:p>
        </p:txBody>
      </p:sp>
      <p:graphicFrame>
        <p:nvGraphicFramePr>
          <p:cNvPr id="13" name="Espace réservé du contenu 12">
            <a:extLst>
              <a:ext uri="{FF2B5EF4-FFF2-40B4-BE49-F238E27FC236}">
                <a16:creationId xmlns:a16="http://schemas.microsoft.com/office/drawing/2014/main" id="{29919F14-540A-FFEC-DDF9-B83E49A565FD}"/>
              </a:ext>
            </a:extLst>
          </p:cNvPr>
          <p:cNvGraphicFramePr>
            <a:graphicFrameLocks noGrp="1"/>
          </p:cNvGraphicFramePr>
          <p:nvPr>
            <p:ph sz="half" idx="15"/>
            <p:extLst>
              <p:ext uri="{D42A27DB-BD31-4B8C-83A1-F6EECF244321}">
                <p14:modId xmlns:p14="http://schemas.microsoft.com/office/powerpoint/2010/main" val="2154054665"/>
              </p:ext>
            </p:extLst>
          </p:nvPr>
        </p:nvGraphicFramePr>
        <p:xfrm>
          <a:off x="-330612" y="1897493"/>
          <a:ext cx="3513137" cy="2408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phique 15">
            <a:extLst>
              <a:ext uri="{FF2B5EF4-FFF2-40B4-BE49-F238E27FC236}">
                <a16:creationId xmlns:a16="http://schemas.microsoft.com/office/drawing/2014/main" id="{0B4B7AA6-A746-3DE2-5840-57FC7323323F}"/>
              </a:ext>
            </a:extLst>
          </p:cNvPr>
          <p:cNvGraphicFramePr/>
          <p:nvPr>
            <p:extLst>
              <p:ext uri="{D42A27DB-BD31-4B8C-83A1-F6EECF244321}">
                <p14:modId xmlns:p14="http://schemas.microsoft.com/office/powerpoint/2010/main" val="3899377555"/>
              </p:ext>
            </p:extLst>
          </p:nvPr>
        </p:nvGraphicFramePr>
        <p:xfrm>
          <a:off x="2455329" y="1897493"/>
          <a:ext cx="3264802" cy="2408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aphique 18">
            <a:extLst>
              <a:ext uri="{FF2B5EF4-FFF2-40B4-BE49-F238E27FC236}">
                <a16:creationId xmlns:a16="http://schemas.microsoft.com/office/drawing/2014/main" id="{53DBF7F8-AEBB-1AF8-2A61-CBB273FC89F2}"/>
              </a:ext>
            </a:extLst>
          </p:cNvPr>
          <p:cNvGraphicFramePr/>
          <p:nvPr>
            <p:extLst>
              <p:ext uri="{D42A27DB-BD31-4B8C-83A1-F6EECF244321}">
                <p14:modId xmlns:p14="http://schemas.microsoft.com/office/powerpoint/2010/main" val="2156480677"/>
              </p:ext>
            </p:extLst>
          </p:nvPr>
        </p:nvGraphicFramePr>
        <p:xfrm>
          <a:off x="5287592" y="1859393"/>
          <a:ext cx="3264802" cy="24461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aphique 21">
            <a:extLst>
              <a:ext uri="{FF2B5EF4-FFF2-40B4-BE49-F238E27FC236}">
                <a16:creationId xmlns:a16="http://schemas.microsoft.com/office/drawing/2014/main" id="{D4F3CF8E-FE00-8EAA-B71B-0F559C8C1295}"/>
              </a:ext>
            </a:extLst>
          </p:cNvPr>
          <p:cNvGraphicFramePr/>
          <p:nvPr>
            <p:extLst>
              <p:ext uri="{D42A27DB-BD31-4B8C-83A1-F6EECF244321}">
                <p14:modId xmlns:p14="http://schemas.microsoft.com/office/powerpoint/2010/main" val="179484470"/>
              </p:ext>
            </p:extLst>
          </p:nvPr>
        </p:nvGraphicFramePr>
        <p:xfrm>
          <a:off x="7504339" y="1870546"/>
          <a:ext cx="4464664" cy="24461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aphique 24">
            <a:extLst>
              <a:ext uri="{FF2B5EF4-FFF2-40B4-BE49-F238E27FC236}">
                <a16:creationId xmlns:a16="http://schemas.microsoft.com/office/drawing/2014/main" id="{31FDBBA1-F48D-42E2-A151-9A60BE09A643}"/>
              </a:ext>
            </a:extLst>
          </p:cNvPr>
          <p:cNvGraphicFramePr/>
          <p:nvPr>
            <p:extLst>
              <p:ext uri="{D42A27DB-BD31-4B8C-83A1-F6EECF244321}">
                <p14:modId xmlns:p14="http://schemas.microsoft.com/office/powerpoint/2010/main" val="3717287564"/>
              </p:ext>
            </p:extLst>
          </p:nvPr>
        </p:nvGraphicFramePr>
        <p:xfrm>
          <a:off x="-241637" y="4293734"/>
          <a:ext cx="3082747" cy="2531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Graphique 27">
            <a:extLst>
              <a:ext uri="{FF2B5EF4-FFF2-40B4-BE49-F238E27FC236}">
                <a16:creationId xmlns:a16="http://schemas.microsoft.com/office/drawing/2014/main" id="{0C087ECD-B7DD-064D-0115-38FEE689571F}"/>
              </a:ext>
            </a:extLst>
          </p:cNvPr>
          <p:cNvGraphicFramePr/>
          <p:nvPr>
            <p:extLst>
              <p:ext uri="{D42A27DB-BD31-4B8C-83A1-F6EECF244321}">
                <p14:modId xmlns:p14="http://schemas.microsoft.com/office/powerpoint/2010/main" val="2689992095"/>
              </p:ext>
            </p:extLst>
          </p:nvPr>
        </p:nvGraphicFramePr>
        <p:xfrm>
          <a:off x="2315770" y="4293734"/>
          <a:ext cx="3714750" cy="245562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Graphique 30">
            <a:extLst>
              <a:ext uri="{FF2B5EF4-FFF2-40B4-BE49-F238E27FC236}">
                <a16:creationId xmlns:a16="http://schemas.microsoft.com/office/drawing/2014/main" id="{85C7C522-6196-E36D-8D48-25360FF812C3}"/>
              </a:ext>
            </a:extLst>
          </p:cNvPr>
          <p:cNvGraphicFramePr/>
          <p:nvPr>
            <p:extLst>
              <p:ext uri="{D42A27DB-BD31-4B8C-83A1-F6EECF244321}">
                <p14:modId xmlns:p14="http://schemas.microsoft.com/office/powerpoint/2010/main" val="1008511253"/>
              </p:ext>
            </p:extLst>
          </p:nvPr>
        </p:nvGraphicFramePr>
        <p:xfrm>
          <a:off x="5100048" y="4293734"/>
          <a:ext cx="3513137" cy="244610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Graphique 33">
            <a:extLst>
              <a:ext uri="{FF2B5EF4-FFF2-40B4-BE49-F238E27FC236}">
                <a16:creationId xmlns:a16="http://schemas.microsoft.com/office/drawing/2014/main" id="{7471D5A4-C3B2-21BA-2758-2E327F03ADDA}"/>
              </a:ext>
            </a:extLst>
          </p:cNvPr>
          <p:cNvGraphicFramePr/>
          <p:nvPr>
            <p:extLst>
              <p:ext uri="{D42A27DB-BD31-4B8C-83A1-F6EECF244321}">
                <p14:modId xmlns:p14="http://schemas.microsoft.com/office/powerpoint/2010/main" val="1177036077"/>
              </p:ext>
            </p:extLst>
          </p:nvPr>
        </p:nvGraphicFramePr>
        <p:xfrm>
          <a:off x="8088262" y="4230910"/>
          <a:ext cx="3786302" cy="257175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683964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D72C3-CC60-46CB-ABA7-D12AF8977579}"/>
              </a:ext>
            </a:extLst>
          </p:cNvPr>
          <p:cNvSpPr>
            <a:spLocks noGrp="1"/>
          </p:cNvSpPr>
          <p:nvPr>
            <p:ph type="title"/>
          </p:nvPr>
        </p:nvSpPr>
        <p:spPr>
          <a:xfrm>
            <a:off x="2881548" y="67437"/>
            <a:ext cx="7957902" cy="1494664"/>
          </a:xfrm>
        </p:spPr>
        <p:txBody>
          <a:bodyPr/>
          <a:lstStyle/>
          <a:p>
            <a:r>
              <a:rPr lang="fr-FR" dirty="0"/>
              <a:t>VOUS ET votre CPAM</a:t>
            </a:r>
          </a:p>
        </p:txBody>
      </p:sp>
      <p:sp>
        <p:nvSpPr>
          <p:cNvPr id="4" name="Espace réservé du contenu 3">
            <a:extLst>
              <a:ext uri="{FF2B5EF4-FFF2-40B4-BE49-F238E27FC236}">
                <a16:creationId xmlns:a16="http://schemas.microsoft.com/office/drawing/2014/main" id="{1078850C-721D-E128-5330-51DEFC8A5388}"/>
              </a:ext>
            </a:extLst>
          </p:cNvPr>
          <p:cNvSpPr>
            <a:spLocks noGrp="1"/>
          </p:cNvSpPr>
          <p:nvPr>
            <p:ph sz="half" idx="1"/>
          </p:nvPr>
        </p:nvSpPr>
        <p:spPr>
          <a:xfrm>
            <a:off x="4058234" y="1453920"/>
            <a:ext cx="6891086" cy="929639"/>
          </a:xfrm>
        </p:spPr>
        <p:txBody>
          <a:bodyPr/>
          <a:lstStyle/>
          <a:p>
            <a:r>
              <a:rPr lang="fr-FR" dirty="0"/>
              <a:t>Diriez-vous qu’au fil du temps la relation avec votre CPAM ?</a:t>
            </a:r>
          </a:p>
        </p:txBody>
      </p:sp>
      <p:sp>
        <p:nvSpPr>
          <p:cNvPr id="5" name="Espace réservé du numéro de diapositive 4">
            <a:extLst>
              <a:ext uri="{FF2B5EF4-FFF2-40B4-BE49-F238E27FC236}">
                <a16:creationId xmlns:a16="http://schemas.microsoft.com/office/drawing/2014/main" id="{BB874456-5A61-92CB-4786-D0D48D345B4A}"/>
              </a:ext>
            </a:extLst>
          </p:cNvPr>
          <p:cNvSpPr>
            <a:spLocks noGrp="1"/>
          </p:cNvSpPr>
          <p:nvPr>
            <p:ph type="sldNum" sz="quarter" idx="12"/>
          </p:nvPr>
        </p:nvSpPr>
        <p:spPr/>
        <p:txBody>
          <a:bodyPr/>
          <a:lstStyle/>
          <a:p>
            <a:pPr rtl="0"/>
            <a:fld id="{B5CEABB6-07DC-46E8-9B57-56EC44A396E5}" type="slidenum">
              <a:rPr lang="fr-FR" smtClean="0"/>
              <a:pPr rtl="0"/>
              <a:t>45</a:t>
            </a:fld>
            <a:endParaRPr lang="fr-FR" dirty="0"/>
          </a:p>
        </p:txBody>
      </p:sp>
      <p:sp>
        <p:nvSpPr>
          <p:cNvPr id="7" name="Organigramme : Alternative 6">
            <a:extLst>
              <a:ext uri="{FF2B5EF4-FFF2-40B4-BE49-F238E27FC236}">
                <a16:creationId xmlns:a16="http://schemas.microsoft.com/office/drawing/2014/main" id="{E237E689-EBC9-760C-B862-2E04512A11A7}"/>
              </a:ext>
            </a:extLst>
          </p:cNvPr>
          <p:cNvSpPr/>
          <p:nvPr/>
        </p:nvSpPr>
        <p:spPr>
          <a:xfrm>
            <a:off x="3306147" y="1453920"/>
            <a:ext cx="733425" cy="526755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Graphique 12">
            <a:extLst>
              <a:ext uri="{FF2B5EF4-FFF2-40B4-BE49-F238E27FC236}">
                <a16:creationId xmlns:a16="http://schemas.microsoft.com/office/drawing/2014/main" id="{9EC26692-B1C4-DE32-4529-A481D8977E18}"/>
              </a:ext>
            </a:extLst>
          </p:cNvPr>
          <p:cNvGraphicFramePr/>
          <p:nvPr>
            <p:extLst>
              <p:ext uri="{D42A27DB-BD31-4B8C-83A1-F6EECF244321}">
                <p14:modId xmlns:p14="http://schemas.microsoft.com/office/powerpoint/2010/main" val="314608095"/>
              </p:ext>
            </p:extLst>
          </p:nvPr>
        </p:nvGraphicFramePr>
        <p:xfrm>
          <a:off x="4058234" y="2267339"/>
          <a:ext cx="7493065" cy="42715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238983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815C6-3AD0-46E6-A74A-1967BD91AF50}"/>
              </a:ext>
            </a:extLst>
          </p:cNvPr>
          <p:cNvSpPr>
            <a:spLocks noGrp="1"/>
          </p:cNvSpPr>
          <p:nvPr>
            <p:ph type="ctrTitle"/>
          </p:nvPr>
        </p:nvSpPr>
        <p:spPr>
          <a:xfrm>
            <a:off x="4676775" y="-809625"/>
            <a:ext cx="7515225" cy="6667500"/>
          </a:xfrm>
        </p:spPr>
        <p:txBody>
          <a:bodyPr rtlCol="0">
            <a:normAutofit/>
          </a:bodyPr>
          <a:lstStyle>
            <a:defPPr>
              <a:defRPr lang="fr-FR"/>
            </a:defPPr>
          </a:lstStyle>
          <a:p>
            <a:pPr rtl="0"/>
            <a:br>
              <a:rPr lang="fr-FR" sz="4800" dirty="0"/>
            </a:br>
            <a:r>
              <a:rPr lang="fr-FR" sz="4800" dirty="0"/>
              <a:t>Votre CPAM et VOUS</a:t>
            </a:r>
            <a:br>
              <a:rPr lang="fr-FR" sz="4800" dirty="0"/>
            </a:br>
            <a:r>
              <a:rPr lang="fr-FR" sz="2400" dirty="0"/>
              <a:t>SUGGESTIONS D’AMELIORATION</a:t>
            </a:r>
            <a:endParaRPr lang="fr-FR" sz="4800" dirty="0"/>
          </a:p>
        </p:txBody>
      </p:sp>
    </p:spTree>
    <p:extLst>
      <p:ext uri="{BB962C8B-B14F-4D97-AF65-F5344CB8AC3E}">
        <p14:creationId xmlns:p14="http://schemas.microsoft.com/office/powerpoint/2010/main" val="687175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688AE27-B54F-79E7-D98F-5580169CEC3C}"/>
              </a:ext>
            </a:extLst>
          </p:cNvPr>
          <p:cNvSpPr>
            <a:spLocks noGrp="1"/>
          </p:cNvSpPr>
          <p:nvPr>
            <p:ph type="sldNum" sz="quarter" idx="12"/>
          </p:nvPr>
        </p:nvSpPr>
        <p:spPr/>
        <p:txBody>
          <a:bodyPr/>
          <a:lstStyle/>
          <a:p>
            <a:pPr rtl="0"/>
            <a:fld id="{B5CEABB6-07DC-46E8-9B57-56EC44A396E5}" type="slidenum">
              <a:rPr lang="fr-FR" smtClean="0"/>
              <a:pPr rtl="0"/>
              <a:t>47</a:t>
            </a:fld>
            <a:endParaRPr lang="fr-FR" dirty="0"/>
          </a:p>
        </p:txBody>
      </p:sp>
      <p:sp>
        <p:nvSpPr>
          <p:cNvPr id="9" name="Espace réservé du contenu 3">
            <a:extLst>
              <a:ext uri="{FF2B5EF4-FFF2-40B4-BE49-F238E27FC236}">
                <a16:creationId xmlns:a16="http://schemas.microsoft.com/office/drawing/2014/main" id="{C070DB81-578D-3218-6CD5-F398C06FFBD4}"/>
              </a:ext>
            </a:extLst>
          </p:cNvPr>
          <p:cNvSpPr>
            <a:spLocks noGrp="1"/>
          </p:cNvSpPr>
          <p:nvPr>
            <p:ph sz="half" idx="14"/>
          </p:nvPr>
        </p:nvSpPr>
        <p:spPr>
          <a:xfrm>
            <a:off x="2837303" y="886281"/>
            <a:ext cx="6704414" cy="1020147"/>
          </a:xfrm>
        </p:spPr>
        <p:txBody>
          <a:bodyPr>
            <a:normAutofit/>
          </a:bodyPr>
          <a:lstStyle/>
          <a:p>
            <a:r>
              <a:rPr lang="fr-FR" b="1" dirty="0"/>
              <a:t>Suggestions d’améliorations (310 postés)</a:t>
            </a:r>
            <a:endParaRPr lang="fr-FR" dirty="0">
              <a:solidFill>
                <a:srgbClr val="FF0000"/>
              </a:solidFill>
            </a:endParaRPr>
          </a:p>
        </p:txBody>
      </p:sp>
      <p:sp>
        <p:nvSpPr>
          <p:cNvPr id="11" name="Titre 1">
            <a:extLst>
              <a:ext uri="{FF2B5EF4-FFF2-40B4-BE49-F238E27FC236}">
                <a16:creationId xmlns:a16="http://schemas.microsoft.com/office/drawing/2014/main" id="{17DC3B18-7263-8C60-787A-ACD4CF3B06F7}"/>
              </a:ext>
            </a:extLst>
          </p:cNvPr>
          <p:cNvSpPr>
            <a:spLocks noGrp="1"/>
          </p:cNvSpPr>
          <p:nvPr>
            <p:ph type="title"/>
          </p:nvPr>
        </p:nvSpPr>
        <p:spPr>
          <a:xfrm>
            <a:off x="2928299" y="-249316"/>
            <a:ext cx="7889768" cy="1314514"/>
          </a:xfrm>
        </p:spPr>
        <p:txBody>
          <a:bodyPr/>
          <a:lstStyle/>
          <a:p>
            <a:r>
              <a:rPr lang="fr-FR" dirty="0"/>
              <a:t>VOUS ET votre CPAM</a:t>
            </a:r>
          </a:p>
        </p:txBody>
      </p:sp>
      <p:graphicFrame>
        <p:nvGraphicFramePr>
          <p:cNvPr id="3" name="Tableau 2">
            <a:extLst>
              <a:ext uri="{FF2B5EF4-FFF2-40B4-BE49-F238E27FC236}">
                <a16:creationId xmlns:a16="http://schemas.microsoft.com/office/drawing/2014/main" id="{F7BABCCF-5F5C-9E02-FC05-73501CA81F04}"/>
              </a:ext>
            </a:extLst>
          </p:cNvPr>
          <p:cNvGraphicFramePr>
            <a:graphicFrameLocks noGrp="1"/>
          </p:cNvGraphicFramePr>
          <p:nvPr>
            <p:extLst>
              <p:ext uri="{D42A27DB-BD31-4B8C-83A1-F6EECF244321}">
                <p14:modId xmlns:p14="http://schemas.microsoft.com/office/powerpoint/2010/main" val="973249390"/>
              </p:ext>
            </p:extLst>
          </p:nvPr>
        </p:nvGraphicFramePr>
        <p:xfrm>
          <a:off x="4286250" y="1609725"/>
          <a:ext cx="7753349" cy="4746627"/>
        </p:xfrm>
        <a:graphic>
          <a:graphicData uri="http://schemas.openxmlformats.org/drawingml/2006/table">
            <a:tbl>
              <a:tblPr firstRow="1" bandRow="1">
                <a:effectLst>
                  <a:outerShdw blurRad="50800" dist="50800" dir="7620000" algn="ctr" rotWithShape="0">
                    <a:srgbClr val="000000">
                      <a:alpha val="43137"/>
                    </a:srgbClr>
                  </a:outerShdw>
                </a:effectLst>
                <a:tableStyleId>{C4B1156A-380E-4F78-BDF5-A606A8083BF9}</a:tableStyleId>
              </a:tblPr>
              <a:tblGrid>
                <a:gridCol w="7753349">
                  <a:extLst>
                    <a:ext uri="{9D8B030D-6E8A-4147-A177-3AD203B41FA5}">
                      <a16:colId xmlns:a16="http://schemas.microsoft.com/office/drawing/2014/main" val="3167542198"/>
                    </a:ext>
                  </a:extLst>
                </a:gridCol>
              </a:tblGrid>
              <a:tr h="685862">
                <a:tc>
                  <a:txBody>
                    <a:bodyPr/>
                    <a:lstStyle/>
                    <a:p>
                      <a:r>
                        <a:rPr lang="fr-FR" sz="1100" b="0" i="0" kern="1200" dirty="0">
                          <a:solidFill>
                            <a:schemeClr val="dk1"/>
                          </a:solidFill>
                          <a:effectLst/>
                          <a:latin typeface="+mn-lt"/>
                          <a:ea typeface="+mn-ea"/>
                          <a:cs typeface="+mn-cs"/>
                        </a:rPr>
                        <a:t>être joignable plus facilement. Envoyer des courriers moins agressifs lorsqu'on a fait une erreur. Notre charge de travail fait qu'il peut nous arriver d'oublier qq formalités administratives. Il n'y a pas toujours de la mauvaise volonté...</a:t>
                      </a:r>
                    </a:p>
                  </a:txBody>
                  <a:tcPr>
                    <a:noFill/>
                  </a:tcPr>
                </a:tc>
                <a:extLst>
                  <a:ext uri="{0D108BD9-81ED-4DB2-BD59-A6C34878D82A}">
                    <a16:rowId xmlns:a16="http://schemas.microsoft.com/office/drawing/2014/main" val="2862879019"/>
                  </a:ext>
                </a:extLst>
              </a:tr>
              <a:tr h="879310">
                <a:tc>
                  <a:txBody>
                    <a:bodyPr/>
                    <a:lstStyle/>
                    <a:p>
                      <a:r>
                        <a:rPr lang="fr-FR" sz="1100" b="0" i="0" kern="1200" dirty="0">
                          <a:solidFill>
                            <a:schemeClr val="dk1"/>
                          </a:solidFill>
                          <a:effectLst/>
                          <a:latin typeface="+mn-lt"/>
                          <a:ea typeface="+mn-ea"/>
                          <a:cs typeface="+mn-cs"/>
                        </a:rPr>
                        <a:t>Réduction de l’administratif indispensable ++ Accompagnement lors de situation administrative et clinique complexe ( arrêt de travail prolongé , maladie professionnelle </a:t>
                      </a:r>
                      <a:r>
                        <a:rPr lang="fr-FR" sz="1100" b="0" i="0" kern="1200" dirty="0" err="1">
                          <a:solidFill>
                            <a:schemeClr val="dk1"/>
                          </a:solidFill>
                          <a:effectLst/>
                          <a:latin typeface="+mn-lt"/>
                          <a:ea typeface="+mn-ea"/>
                          <a:cs typeface="+mn-cs"/>
                        </a:rPr>
                        <a:t>etc</a:t>
                      </a:r>
                      <a:r>
                        <a:rPr lang="fr-FR" sz="1100" b="0" i="0" kern="1200" dirty="0">
                          <a:solidFill>
                            <a:schemeClr val="dk1"/>
                          </a:solidFill>
                          <a:effectLst/>
                          <a:latin typeface="+mn-lt"/>
                          <a:ea typeface="+mn-ea"/>
                          <a:cs typeface="+mn-cs"/>
                        </a:rPr>
                        <a:t>) , partenaire dédié que nous pouvons contacter directement si question ( le délégué ne sait souvent pas répondre à nos questions ) , aide aux cotations</a:t>
                      </a:r>
                    </a:p>
                  </a:txBody>
                  <a:tcPr>
                    <a:noFill/>
                  </a:tcPr>
                </a:tc>
                <a:extLst>
                  <a:ext uri="{0D108BD9-81ED-4DB2-BD59-A6C34878D82A}">
                    <a16:rowId xmlns:a16="http://schemas.microsoft.com/office/drawing/2014/main" val="2731977372"/>
                  </a:ext>
                </a:extLst>
              </a:tr>
              <a:tr h="492414">
                <a:tc>
                  <a:txBody>
                    <a:bodyPr/>
                    <a:lstStyle/>
                    <a:p>
                      <a:r>
                        <a:rPr lang="fr-FR" sz="1100" b="0" i="0" kern="1200" dirty="0">
                          <a:solidFill>
                            <a:schemeClr val="dk1"/>
                          </a:solidFill>
                          <a:effectLst/>
                          <a:latin typeface="+mn-lt"/>
                          <a:ea typeface="+mn-ea"/>
                          <a:cs typeface="+mn-cs"/>
                        </a:rPr>
                        <a:t>le pb ce sont les médecins conseil. La DAM m'a confié qu'ils sont très peu nombreux et que ce ne sont pas des médecins conseils qui nous répondent sur les lien dédié "contacter votre médecin conseil"...</a:t>
                      </a:r>
                    </a:p>
                  </a:txBody>
                  <a:tcPr>
                    <a:noFill/>
                  </a:tcPr>
                </a:tc>
                <a:extLst>
                  <a:ext uri="{0D108BD9-81ED-4DB2-BD59-A6C34878D82A}">
                    <a16:rowId xmlns:a16="http://schemas.microsoft.com/office/drawing/2014/main" val="2493590621"/>
                  </a:ext>
                </a:extLst>
              </a:tr>
              <a:tr h="492414">
                <a:tc>
                  <a:txBody>
                    <a:bodyPr/>
                    <a:lstStyle/>
                    <a:p>
                      <a:r>
                        <a:rPr lang="fr-FR" sz="1100" b="0" i="0" kern="1200" dirty="0">
                          <a:solidFill>
                            <a:schemeClr val="dk1"/>
                          </a:solidFill>
                          <a:effectLst/>
                          <a:latin typeface="+mn-lt"/>
                          <a:ea typeface="+mn-ea"/>
                          <a:cs typeface="+mn-cs"/>
                        </a:rPr>
                        <a:t>Rencontrer les médecins conseils, les faire venir au cabinet. Qu'ils se sentent partenaires et qu'ils aient un peu de respect pour ce que nous faisons.</a:t>
                      </a:r>
                    </a:p>
                  </a:txBody>
                  <a:tcPr>
                    <a:noFill/>
                  </a:tcPr>
                </a:tc>
                <a:extLst>
                  <a:ext uri="{0D108BD9-81ED-4DB2-BD59-A6C34878D82A}">
                    <a16:rowId xmlns:a16="http://schemas.microsoft.com/office/drawing/2014/main" val="1908139664"/>
                  </a:ext>
                </a:extLst>
              </a:tr>
              <a:tr h="403933">
                <a:tc>
                  <a:txBody>
                    <a:bodyPr/>
                    <a:lstStyle/>
                    <a:p>
                      <a:r>
                        <a:rPr lang="fr-FR" sz="1100" b="0" i="0" kern="1200" dirty="0">
                          <a:solidFill>
                            <a:schemeClr val="dk1"/>
                          </a:solidFill>
                          <a:effectLst/>
                          <a:latin typeface="+mn-lt"/>
                          <a:ea typeface="+mn-ea"/>
                          <a:cs typeface="+mn-cs"/>
                        </a:rPr>
                        <a:t>Arrêter d’être notre juge et arrêter de nous condamner sans possibilité de nous défendre</a:t>
                      </a:r>
                    </a:p>
                  </a:txBody>
                  <a:tcPr>
                    <a:noFill/>
                  </a:tcPr>
                </a:tc>
                <a:extLst>
                  <a:ext uri="{0D108BD9-81ED-4DB2-BD59-A6C34878D82A}">
                    <a16:rowId xmlns:a16="http://schemas.microsoft.com/office/drawing/2014/main" val="2426053854"/>
                  </a:ext>
                </a:extLst>
              </a:tr>
              <a:tr h="403933">
                <a:tc>
                  <a:txBody>
                    <a:bodyPr/>
                    <a:lstStyle/>
                    <a:p>
                      <a:pPr marL="0" algn="l" defTabSz="914400" rtl="0" eaLnBrk="1" latinLnBrk="0" hangingPunct="1"/>
                      <a:r>
                        <a:rPr lang="fr-FR" sz="1100" b="0" i="0" kern="1200" dirty="0">
                          <a:solidFill>
                            <a:schemeClr val="dk1"/>
                          </a:solidFill>
                          <a:effectLst/>
                          <a:latin typeface="+mn-lt"/>
                          <a:ea typeface="+mn-ea"/>
                          <a:cs typeface="+mn-cs"/>
                        </a:rPr>
                        <a:t>Arrêter de considérer le médecin comme un dangereux individu qu’il faut réguler à tout prix </a:t>
                      </a:r>
                    </a:p>
                  </a:txBody>
                  <a:tcPr>
                    <a:noFill/>
                  </a:tcPr>
                </a:tc>
                <a:extLst>
                  <a:ext uri="{0D108BD9-81ED-4DB2-BD59-A6C34878D82A}">
                    <a16:rowId xmlns:a16="http://schemas.microsoft.com/office/drawing/2014/main" val="2598117592"/>
                  </a:ext>
                </a:extLst>
              </a:tr>
              <a:tr h="403933">
                <a:tc>
                  <a:txBody>
                    <a:bodyPr/>
                    <a:lstStyle/>
                    <a:p>
                      <a:r>
                        <a:rPr lang="fr-FR" sz="1100" b="0" i="0" kern="1200" dirty="0">
                          <a:solidFill>
                            <a:schemeClr val="dk1"/>
                          </a:solidFill>
                          <a:effectLst/>
                          <a:latin typeface="+mn-lt"/>
                          <a:ea typeface="+mn-ea"/>
                          <a:cs typeface="+mn-cs"/>
                        </a:rPr>
                        <a:t>Que la CPAM nous laisse faire notre métier… seulement…</a:t>
                      </a:r>
                    </a:p>
                  </a:txBody>
                  <a:tcPr>
                    <a:noFill/>
                  </a:tcPr>
                </a:tc>
                <a:extLst>
                  <a:ext uri="{0D108BD9-81ED-4DB2-BD59-A6C34878D82A}">
                    <a16:rowId xmlns:a16="http://schemas.microsoft.com/office/drawing/2014/main" val="2084903964"/>
                  </a:ext>
                </a:extLst>
              </a:tr>
              <a:tr h="492414">
                <a:tc>
                  <a:txBody>
                    <a:bodyPr/>
                    <a:lstStyle/>
                    <a:p>
                      <a:r>
                        <a:rPr lang="fr-FR" sz="1100" b="0" i="0" kern="1200" dirty="0">
                          <a:solidFill>
                            <a:schemeClr val="dk1"/>
                          </a:solidFill>
                          <a:effectLst/>
                          <a:latin typeface="+mn-lt"/>
                          <a:ea typeface="+mn-ea"/>
                          <a:cs typeface="+mn-cs"/>
                        </a:rPr>
                        <a:t>refonte complète du système. Il faut déléguer la gestion des compte médecin par une entreprise externe compétente.</a:t>
                      </a:r>
                    </a:p>
                  </a:txBody>
                  <a:tcPr>
                    <a:noFill/>
                  </a:tcPr>
                </a:tc>
                <a:extLst>
                  <a:ext uri="{0D108BD9-81ED-4DB2-BD59-A6C34878D82A}">
                    <a16:rowId xmlns:a16="http://schemas.microsoft.com/office/drawing/2014/main" val="4131394020"/>
                  </a:ext>
                </a:extLst>
              </a:tr>
              <a:tr h="492414">
                <a:tc>
                  <a:txBody>
                    <a:bodyPr/>
                    <a:lstStyle/>
                    <a:p>
                      <a:pPr marL="0" algn="l" defTabSz="914400" rtl="0" eaLnBrk="1" latinLnBrk="0" hangingPunct="1"/>
                      <a:r>
                        <a:rPr lang="fr-FR" sz="1100" b="0" i="0" kern="1200" dirty="0">
                          <a:solidFill>
                            <a:schemeClr val="dk1"/>
                          </a:solidFill>
                          <a:effectLst/>
                          <a:latin typeface="+mn-lt"/>
                          <a:ea typeface="+mn-ea"/>
                          <a:cs typeface="+mn-cs"/>
                        </a:rPr>
                        <a:t>Les courriers sont extrêmement incriminants et totalement sibyllins. Les temps d’attente au téléphone sont trop longs, incompatibles avec l’emploi du temps d’un médecin</a:t>
                      </a:r>
                    </a:p>
                  </a:txBody>
                  <a:tcPr>
                    <a:noFill/>
                  </a:tcPr>
                </a:tc>
                <a:extLst>
                  <a:ext uri="{0D108BD9-81ED-4DB2-BD59-A6C34878D82A}">
                    <a16:rowId xmlns:a16="http://schemas.microsoft.com/office/drawing/2014/main" val="1651612208"/>
                  </a:ext>
                </a:extLst>
              </a:tr>
            </a:tbl>
          </a:graphicData>
        </a:graphic>
      </p:graphicFrame>
    </p:spTree>
    <p:extLst>
      <p:ext uri="{BB962C8B-B14F-4D97-AF65-F5344CB8AC3E}">
        <p14:creationId xmlns:p14="http://schemas.microsoft.com/office/powerpoint/2010/main" val="1705502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11D98-B4EE-7D92-C4B3-D7A0653629B7}"/>
              </a:ext>
            </a:extLst>
          </p:cNvPr>
          <p:cNvSpPr>
            <a:spLocks noGrp="1"/>
          </p:cNvSpPr>
          <p:nvPr>
            <p:ph type="title"/>
          </p:nvPr>
        </p:nvSpPr>
        <p:spPr>
          <a:xfrm>
            <a:off x="875020" y="-532638"/>
            <a:ext cx="10136155" cy="5460238"/>
          </a:xfrm>
        </p:spPr>
        <p:txBody>
          <a:bodyPr>
            <a:normAutofit fontScale="90000"/>
          </a:bodyPr>
          <a:lstStyle/>
          <a:p>
            <a:pPr algn="ctr"/>
            <a:br>
              <a:rPr lang="fr-FR" sz="11500" dirty="0"/>
            </a:br>
            <a:br>
              <a:rPr lang="fr-FR" sz="11500" dirty="0"/>
            </a:br>
            <a:r>
              <a:rPr lang="fr-FR" sz="11500" dirty="0"/>
              <a:t>Quelles suites ?  </a:t>
            </a:r>
          </a:p>
        </p:txBody>
      </p:sp>
      <p:sp>
        <p:nvSpPr>
          <p:cNvPr id="5" name="Espace réservé du numéro de diapositive 4">
            <a:extLst>
              <a:ext uri="{FF2B5EF4-FFF2-40B4-BE49-F238E27FC236}">
                <a16:creationId xmlns:a16="http://schemas.microsoft.com/office/drawing/2014/main" id="{BBCEC505-06AD-68F0-5F3D-A0881F2AF2BC}"/>
              </a:ext>
            </a:extLst>
          </p:cNvPr>
          <p:cNvSpPr>
            <a:spLocks noGrp="1"/>
          </p:cNvSpPr>
          <p:nvPr>
            <p:ph type="sldNum" sz="quarter" idx="12"/>
          </p:nvPr>
        </p:nvSpPr>
        <p:spPr/>
        <p:txBody>
          <a:bodyPr/>
          <a:lstStyle/>
          <a:p>
            <a:pPr rtl="0"/>
            <a:fld id="{B5CEABB6-07DC-46E8-9B57-56EC44A396E5}" type="slidenum">
              <a:rPr lang="fr-FR" smtClean="0"/>
              <a:pPr rtl="0"/>
              <a:t>48</a:t>
            </a:fld>
            <a:endParaRPr lang="fr-FR" dirty="0"/>
          </a:p>
        </p:txBody>
      </p:sp>
    </p:spTree>
    <p:extLst>
      <p:ext uri="{BB962C8B-B14F-4D97-AF65-F5344CB8AC3E}">
        <p14:creationId xmlns:p14="http://schemas.microsoft.com/office/powerpoint/2010/main" val="34562738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15592-183C-8969-3F40-2097AD005B46}"/>
              </a:ext>
            </a:extLst>
          </p:cNvPr>
          <p:cNvSpPr>
            <a:spLocks noGrp="1"/>
          </p:cNvSpPr>
          <p:nvPr>
            <p:ph type="title"/>
          </p:nvPr>
        </p:nvSpPr>
        <p:spPr>
          <a:xfrm>
            <a:off x="228600" y="136526"/>
            <a:ext cx="9077325" cy="1225549"/>
          </a:xfrm>
        </p:spPr>
        <p:txBody>
          <a:bodyPr>
            <a:normAutofit/>
          </a:bodyPr>
          <a:lstStyle/>
          <a:p>
            <a:r>
              <a:rPr lang="fr-FR" dirty="0"/>
              <a:t>VOUS ET VOTRE CPAM</a:t>
            </a:r>
          </a:p>
        </p:txBody>
      </p:sp>
      <p:sp>
        <p:nvSpPr>
          <p:cNvPr id="3" name="Espace réservé du texte 2">
            <a:extLst>
              <a:ext uri="{FF2B5EF4-FFF2-40B4-BE49-F238E27FC236}">
                <a16:creationId xmlns:a16="http://schemas.microsoft.com/office/drawing/2014/main" id="{69A6E750-119D-BA42-FA90-1ABB3363CBEC}"/>
              </a:ext>
            </a:extLst>
          </p:cNvPr>
          <p:cNvSpPr>
            <a:spLocks noGrp="1"/>
          </p:cNvSpPr>
          <p:nvPr>
            <p:ph type="body" sz="quarter" idx="13"/>
          </p:nvPr>
        </p:nvSpPr>
        <p:spPr>
          <a:xfrm>
            <a:off x="350793" y="1474788"/>
            <a:ext cx="4306932" cy="582612"/>
          </a:xfrm>
        </p:spPr>
        <p:txBody>
          <a:bodyPr>
            <a:normAutofit fontScale="92500"/>
          </a:bodyPr>
          <a:lstStyle/>
          <a:p>
            <a:pPr marL="0" indent="0">
              <a:buNone/>
            </a:pPr>
            <a:r>
              <a:rPr lang="fr-FR" dirty="0"/>
              <a:t>Secteurs conventionnels des répondants</a:t>
            </a:r>
          </a:p>
        </p:txBody>
      </p:sp>
      <p:sp>
        <p:nvSpPr>
          <p:cNvPr id="5" name="Espace réservé du numéro de diapositive 4">
            <a:extLst>
              <a:ext uri="{FF2B5EF4-FFF2-40B4-BE49-F238E27FC236}">
                <a16:creationId xmlns:a16="http://schemas.microsoft.com/office/drawing/2014/main" id="{DFDAA934-A30C-F0D3-A058-4F2166C1309C}"/>
              </a:ext>
            </a:extLst>
          </p:cNvPr>
          <p:cNvSpPr>
            <a:spLocks noGrp="1"/>
          </p:cNvSpPr>
          <p:nvPr>
            <p:ph type="sldNum" sz="quarter" idx="12"/>
          </p:nvPr>
        </p:nvSpPr>
        <p:spPr/>
        <p:txBody>
          <a:bodyPr/>
          <a:lstStyle/>
          <a:p>
            <a:pPr rtl="0"/>
            <a:fld id="{B5CEABB6-07DC-46E8-9B57-56EC44A396E5}" type="slidenum">
              <a:rPr lang="fr-FR" smtClean="0"/>
              <a:pPr rtl="0"/>
              <a:t>5</a:t>
            </a:fld>
            <a:endParaRPr lang="fr-FR" dirty="0"/>
          </a:p>
        </p:txBody>
      </p:sp>
      <p:graphicFrame>
        <p:nvGraphicFramePr>
          <p:cNvPr id="8" name="Graphique 7">
            <a:extLst>
              <a:ext uri="{FF2B5EF4-FFF2-40B4-BE49-F238E27FC236}">
                <a16:creationId xmlns:a16="http://schemas.microsoft.com/office/drawing/2014/main" id="{105D0832-0A84-BF14-9B2E-D72A0E20C6B0}"/>
              </a:ext>
            </a:extLst>
          </p:cNvPr>
          <p:cNvGraphicFramePr/>
          <p:nvPr>
            <p:extLst>
              <p:ext uri="{D42A27DB-BD31-4B8C-83A1-F6EECF244321}">
                <p14:modId xmlns:p14="http://schemas.microsoft.com/office/powerpoint/2010/main" val="3556151442"/>
              </p:ext>
            </p:extLst>
          </p:nvPr>
        </p:nvGraphicFramePr>
        <p:xfrm>
          <a:off x="142873" y="1924050"/>
          <a:ext cx="4667251" cy="4305300"/>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a:extLst>
              <a:ext uri="{FF2B5EF4-FFF2-40B4-BE49-F238E27FC236}">
                <a16:creationId xmlns:a16="http://schemas.microsoft.com/office/drawing/2014/main" id="{DB6FD598-4653-E159-8DA8-FC25DB9160C2}"/>
              </a:ext>
            </a:extLst>
          </p:cNvPr>
          <p:cNvSpPr txBox="1"/>
          <p:nvPr/>
        </p:nvSpPr>
        <p:spPr>
          <a:xfrm>
            <a:off x="7029450" y="1492251"/>
            <a:ext cx="4695824" cy="369332"/>
          </a:xfrm>
          <a:prstGeom prst="rect">
            <a:avLst/>
          </a:prstGeom>
          <a:noFill/>
        </p:spPr>
        <p:txBody>
          <a:bodyPr wrap="square" rtlCol="0">
            <a:spAutoFit/>
          </a:bodyPr>
          <a:lstStyle/>
          <a:p>
            <a:r>
              <a:rPr lang="fr-FR" dirty="0"/>
              <a:t>Départements d’exercice des répondants</a:t>
            </a:r>
          </a:p>
        </p:txBody>
      </p:sp>
      <p:sp>
        <p:nvSpPr>
          <p:cNvPr id="10" name="Organigramme : Alternative 9">
            <a:extLst>
              <a:ext uri="{FF2B5EF4-FFF2-40B4-BE49-F238E27FC236}">
                <a16:creationId xmlns:a16="http://schemas.microsoft.com/office/drawing/2014/main" id="{103124C5-5310-4364-97ED-160D5C856248}"/>
              </a:ext>
            </a:extLst>
          </p:cNvPr>
          <p:cNvSpPr/>
          <p:nvPr/>
        </p:nvSpPr>
        <p:spPr>
          <a:xfrm>
            <a:off x="5105401" y="1562100"/>
            <a:ext cx="800100" cy="479425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Graphique 12">
            <a:extLst>
              <a:ext uri="{FF2B5EF4-FFF2-40B4-BE49-F238E27FC236}">
                <a16:creationId xmlns:a16="http://schemas.microsoft.com/office/drawing/2014/main" id="{CB728046-D6E3-FBE1-612C-44E2FEA46012}"/>
              </a:ext>
            </a:extLst>
          </p:cNvPr>
          <p:cNvGraphicFramePr/>
          <p:nvPr/>
        </p:nvGraphicFramePr>
        <p:xfrm>
          <a:off x="6286500" y="1924050"/>
          <a:ext cx="5057775" cy="4432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512348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815C6-3AD0-46E6-A74A-1967BD91AF50}"/>
              </a:ext>
            </a:extLst>
          </p:cNvPr>
          <p:cNvSpPr>
            <a:spLocks noGrp="1"/>
          </p:cNvSpPr>
          <p:nvPr>
            <p:ph type="ctrTitle"/>
          </p:nvPr>
        </p:nvSpPr>
        <p:spPr>
          <a:xfrm>
            <a:off x="4676775" y="-809625"/>
            <a:ext cx="7515225" cy="6667500"/>
          </a:xfrm>
        </p:spPr>
        <p:txBody>
          <a:bodyPr rtlCol="0">
            <a:normAutofit/>
          </a:bodyPr>
          <a:lstStyle>
            <a:defPPr>
              <a:defRPr lang="fr-FR"/>
            </a:defPPr>
          </a:lstStyle>
          <a:p>
            <a:pPr rtl="0"/>
            <a:r>
              <a:rPr lang="fr-FR" sz="4800" dirty="0"/>
              <a:t>Votre CPAM et VOUS</a:t>
            </a:r>
            <a:br>
              <a:rPr lang="fr-FR" sz="4800" dirty="0"/>
            </a:br>
            <a:r>
              <a:rPr lang="fr-FR" sz="4800" dirty="0"/>
              <a:t>Correspondance</a:t>
            </a:r>
          </a:p>
        </p:txBody>
      </p:sp>
    </p:spTree>
    <p:extLst>
      <p:ext uri="{BB962C8B-B14F-4D97-AF65-F5344CB8AC3E}">
        <p14:creationId xmlns:p14="http://schemas.microsoft.com/office/powerpoint/2010/main" val="9559428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37C2AA6-FEBA-59FD-2593-ED6E7098D644}"/>
              </a:ext>
            </a:extLst>
          </p:cNvPr>
          <p:cNvSpPr>
            <a:spLocks noGrp="1"/>
          </p:cNvSpPr>
          <p:nvPr>
            <p:ph type="title"/>
          </p:nvPr>
        </p:nvSpPr>
        <p:spPr>
          <a:xfrm>
            <a:off x="2676525" y="259059"/>
            <a:ext cx="7867650" cy="897937"/>
          </a:xfrm>
        </p:spPr>
        <p:txBody>
          <a:bodyPr>
            <a:normAutofit/>
          </a:bodyPr>
          <a:lstStyle/>
          <a:p>
            <a:r>
              <a:rPr lang="fr-FR" dirty="0"/>
              <a:t>VOUS ET votre CPAM</a:t>
            </a:r>
          </a:p>
        </p:txBody>
      </p:sp>
      <p:graphicFrame>
        <p:nvGraphicFramePr>
          <p:cNvPr id="11" name="Espace réservé du contenu 10">
            <a:extLst>
              <a:ext uri="{FF2B5EF4-FFF2-40B4-BE49-F238E27FC236}">
                <a16:creationId xmlns:a16="http://schemas.microsoft.com/office/drawing/2014/main" id="{39E413AC-B807-592B-6981-9C5FE6014E2D}"/>
              </a:ext>
            </a:extLst>
          </p:cNvPr>
          <p:cNvGraphicFramePr>
            <a:graphicFrameLocks noGrp="1"/>
          </p:cNvGraphicFramePr>
          <p:nvPr>
            <p:ph sz="half" idx="14"/>
            <p:extLst>
              <p:ext uri="{D42A27DB-BD31-4B8C-83A1-F6EECF244321}">
                <p14:modId xmlns:p14="http://schemas.microsoft.com/office/powerpoint/2010/main" val="3488642112"/>
              </p:ext>
            </p:extLst>
          </p:nvPr>
        </p:nvGraphicFramePr>
        <p:xfrm>
          <a:off x="3810000" y="2410568"/>
          <a:ext cx="4715165" cy="4149126"/>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a:extLst>
              <a:ext uri="{FF2B5EF4-FFF2-40B4-BE49-F238E27FC236}">
                <a16:creationId xmlns:a16="http://schemas.microsoft.com/office/drawing/2014/main" id="{87A77316-7A31-38FF-AB44-F4470FCEFC3B}"/>
              </a:ext>
            </a:extLst>
          </p:cNvPr>
          <p:cNvSpPr txBox="1"/>
          <p:nvPr/>
        </p:nvSpPr>
        <p:spPr>
          <a:xfrm>
            <a:off x="4433455" y="1779835"/>
            <a:ext cx="5578763" cy="369332"/>
          </a:xfrm>
          <a:prstGeom prst="rect">
            <a:avLst/>
          </a:prstGeom>
          <a:noFill/>
        </p:spPr>
        <p:txBody>
          <a:bodyPr wrap="square" rtlCol="0">
            <a:spAutoFit/>
          </a:bodyPr>
          <a:lstStyle/>
          <a:p>
            <a:r>
              <a:rPr lang="fr-FR" dirty="0"/>
              <a:t>Recevez-vous les emails de votre CPAM ?</a:t>
            </a:r>
          </a:p>
        </p:txBody>
      </p:sp>
      <p:graphicFrame>
        <p:nvGraphicFramePr>
          <p:cNvPr id="21" name="Graphique 20">
            <a:extLst>
              <a:ext uri="{FF2B5EF4-FFF2-40B4-BE49-F238E27FC236}">
                <a16:creationId xmlns:a16="http://schemas.microsoft.com/office/drawing/2014/main" id="{E4BFB71C-06CC-B92C-EF7F-BFABA9F93AC4}"/>
              </a:ext>
            </a:extLst>
          </p:cNvPr>
          <p:cNvGraphicFramePr/>
          <p:nvPr>
            <p:extLst>
              <p:ext uri="{D42A27DB-BD31-4B8C-83A1-F6EECF244321}">
                <p14:modId xmlns:p14="http://schemas.microsoft.com/office/powerpoint/2010/main" val="1828751473"/>
              </p:ext>
            </p:extLst>
          </p:nvPr>
        </p:nvGraphicFramePr>
        <p:xfrm>
          <a:off x="8525165" y="3033407"/>
          <a:ext cx="3556000" cy="34874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349499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2E0F15-A66B-A937-A18F-973687D893A8}"/>
              </a:ext>
            </a:extLst>
          </p:cNvPr>
          <p:cNvSpPr>
            <a:spLocks noGrp="1"/>
          </p:cNvSpPr>
          <p:nvPr>
            <p:ph type="title"/>
          </p:nvPr>
        </p:nvSpPr>
        <p:spPr>
          <a:xfrm>
            <a:off x="3520440" y="317241"/>
            <a:ext cx="7889768" cy="1455575"/>
          </a:xfrm>
        </p:spPr>
        <p:txBody>
          <a:bodyPr/>
          <a:lstStyle/>
          <a:p>
            <a:r>
              <a:rPr lang="fr-FR" dirty="0"/>
              <a:t>VOUS ET votre CPAM</a:t>
            </a:r>
          </a:p>
        </p:txBody>
      </p:sp>
      <p:graphicFrame>
        <p:nvGraphicFramePr>
          <p:cNvPr id="10" name="Espace réservé du contenu 9">
            <a:extLst>
              <a:ext uri="{FF2B5EF4-FFF2-40B4-BE49-F238E27FC236}">
                <a16:creationId xmlns:a16="http://schemas.microsoft.com/office/drawing/2014/main" id="{5FF82C68-44E6-0CB7-882D-9E85B1DC4C99}"/>
              </a:ext>
            </a:extLst>
          </p:cNvPr>
          <p:cNvGraphicFramePr>
            <a:graphicFrameLocks noGrp="1"/>
          </p:cNvGraphicFramePr>
          <p:nvPr>
            <p:ph sz="half" idx="1"/>
            <p:extLst>
              <p:ext uri="{D42A27DB-BD31-4B8C-83A1-F6EECF244321}">
                <p14:modId xmlns:p14="http://schemas.microsoft.com/office/powerpoint/2010/main" val="1907239416"/>
              </p:ext>
            </p:extLst>
          </p:nvPr>
        </p:nvGraphicFramePr>
        <p:xfrm>
          <a:off x="3059113" y="2379306"/>
          <a:ext cx="4769271" cy="3909526"/>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4E586F48-5796-4453-34E1-8E3C75F2537D}"/>
              </a:ext>
            </a:extLst>
          </p:cNvPr>
          <p:cNvSpPr>
            <a:spLocks noGrp="1"/>
          </p:cNvSpPr>
          <p:nvPr>
            <p:ph type="sldNum" sz="quarter" idx="12"/>
          </p:nvPr>
        </p:nvSpPr>
        <p:spPr/>
        <p:txBody>
          <a:bodyPr/>
          <a:lstStyle/>
          <a:p>
            <a:pPr rtl="0"/>
            <a:fld id="{B5CEABB6-07DC-46E8-9B57-56EC44A396E5}" type="slidenum">
              <a:rPr lang="fr-FR" smtClean="0"/>
              <a:pPr rtl="0"/>
              <a:t>8</a:t>
            </a:fld>
            <a:endParaRPr lang="fr-FR" dirty="0"/>
          </a:p>
        </p:txBody>
      </p:sp>
      <p:sp>
        <p:nvSpPr>
          <p:cNvPr id="6" name="ZoneTexte 5">
            <a:extLst>
              <a:ext uri="{FF2B5EF4-FFF2-40B4-BE49-F238E27FC236}">
                <a16:creationId xmlns:a16="http://schemas.microsoft.com/office/drawing/2014/main" id="{EF0D8C3A-FA3B-5737-DCCA-8EE9B48CDE6E}"/>
              </a:ext>
            </a:extLst>
          </p:cNvPr>
          <p:cNvSpPr txBox="1"/>
          <p:nvPr/>
        </p:nvSpPr>
        <p:spPr>
          <a:xfrm>
            <a:off x="2817844" y="1772816"/>
            <a:ext cx="8425544" cy="369332"/>
          </a:xfrm>
          <a:prstGeom prst="rect">
            <a:avLst/>
          </a:prstGeom>
          <a:noFill/>
        </p:spPr>
        <p:txBody>
          <a:bodyPr wrap="square" rtlCol="0">
            <a:spAutoFit/>
          </a:bodyPr>
          <a:lstStyle/>
          <a:p>
            <a:r>
              <a:rPr lang="fr-FR" dirty="0"/>
              <a:t>Jugez-vous les informations fournies par la CPAM utiles à votre pratique ?</a:t>
            </a:r>
          </a:p>
        </p:txBody>
      </p:sp>
      <p:graphicFrame>
        <p:nvGraphicFramePr>
          <p:cNvPr id="13" name="Graphique 12">
            <a:extLst>
              <a:ext uri="{FF2B5EF4-FFF2-40B4-BE49-F238E27FC236}">
                <a16:creationId xmlns:a16="http://schemas.microsoft.com/office/drawing/2014/main" id="{99FC8277-65D9-7107-2DDA-82C595726058}"/>
              </a:ext>
            </a:extLst>
          </p:cNvPr>
          <p:cNvGraphicFramePr/>
          <p:nvPr>
            <p:extLst>
              <p:ext uri="{D42A27DB-BD31-4B8C-83A1-F6EECF244321}">
                <p14:modId xmlns:p14="http://schemas.microsoft.com/office/powerpoint/2010/main" val="512101289"/>
              </p:ext>
            </p:extLst>
          </p:nvPr>
        </p:nvGraphicFramePr>
        <p:xfrm>
          <a:off x="8005665" y="2261829"/>
          <a:ext cx="3564294" cy="3909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750039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744D8-FE9D-D836-51BA-2E3AB054361F}"/>
              </a:ext>
            </a:extLst>
          </p:cNvPr>
          <p:cNvSpPr>
            <a:spLocks noGrp="1"/>
          </p:cNvSpPr>
          <p:nvPr>
            <p:ph type="title"/>
          </p:nvPr>
        </p:nvSpPr>
        <p:spPr>
          <a:xfrm>
            <a:off x="631372" y="326167"/>
            <a:ext cx="6235958" cy="1371227"/>
          </a:xfrm>
        </p:spPr>
        <p:txBody>
          <a:bodyPr>
            <a:normAutofit/>
          </a:bodyPr>
          <a:lstStyle/>
          <a:p>
            <a:r>
              <a:rPr lang="fr-FR" dirty="0"/>
              <a:t>VOUS ET votre CPAM</a:t>
            </a:r>
          </a:p>
        </p:txBody>
      </p:sp>
      <p:sp>
        <p:nvSpPr>
          <p:cNvPr id="3" name="Espace réservé du numéro de diapositive 2">
            <a:extLst>
              <a:ext uri="{FF2B5EF4-FFF2-40B4-BE49-F238E27FC236}">
                <a16:creationId xmlns:a16="http://schemas.microsoft.com/office/drawing/2014/main" id="{A6F4B4D1-92F9-17D3-2EC8-7B4962A14E55}"/>
              </a:ext>
            </a:extLst>
          </p:cNvPr>
          <p:cNvSpPr>
            <a:spLocks noGrp="1"/>
          </p:cNvSpPr>
          <p:nvPr>
            <p:ph type="sldNum" sz="quarter" idx="12"/>
          </p:nvPr>
        </p:nvSpPr>
        <p:spPr/>
        <p:txBody>
          <a:bodyPr/>
          <a:lstStyle/>
          <a:p>
            <a:pPr rtl="0"/>
            <a:fld id="{B5CEABB6-07DC-46E8-9B57-56EC44A396E5}" type="slidenum">
              <a:rPr lang="fr-FR" smtClean="0"/>
              <a:pPr rtl="0"/>
              <a:t>9</a:t>
            </a:fld>
            <a:endParaRPr lang="fr-FR" dirty="0"/>
          </a:p>
        </p:txBody>
      </p:sp>
      <p:sp>
        <p:nvSpPr>
          <p:cNvPr id="4" name="Espace réservé du contenu 3">
            <a:extLst>
              <a:ext uri="{FF2B5EF4-FFF2-40B4-BE49-F238E27FC236}">
                <a16:creationId xmlns:a16="http://schemas.microsoft.com/office/drawing/2014/main" id="{E1291B2A-263C-F8BE-2F80-DE513FD1A7C1}"/>
              </a:ext>
            </a:extLst>
          </p:cNvPr>
          <p:cNvSpPr>
            <a:spLocks noGrp="1"/>
          </p:cNvSpPr>
          <p:nvPr>
            <p:ph sz="half" idx="14"/>
          </p:nvPr>
        </p:nvSpPr>
        <p:spPr>
          <a:xfrm>
            <a:off x="631372" y="1920551"/>
            <a:ext cx="6497216" cy="831979"/>
          </a:xfrm>
        </p:spPr>
        <p:txBody>
          <a:bodyPr>
            <a:normAutofit fontScale="92500"/>
          </a:bodyPr>
          <a:lstStyle/>
          <a:p>
            <a:r>
              <a:rPr lang="fr-FR" dirty="0"/>
              <a:t>Jugez-vous utile d’avoir les coordonnées d’un correspondant identifié et joignable dans les emails de votre CPAM ?</a:t>
            </a:r>
          </a:p>
        </p:txBody>
      </p:sp>
      <p:graphicFrame>
        <p:nvGraphicFramePr>
          <p:cNvPr id="7" name="Graphique 6">
            <a:extLst>
              <a:ext uri="{FF2B5EF4-FFF2-40B4-BE49-F238E27FC236}">
                <a16:creationId xmlns:a16="http://schemas.microsoft.com/office/drawing/2014/main" id="{46D87345-B725-7E5B-1A67-C6BC65FBB221}"/>
              </a:ext>
            </a:extLst>
          </p:cNvPr>
          <p:cNvGraphicFramePr/>
          <p:nvPr>
            <p:extLst>
              <p:ext uri="{D42A27DB-BD31-4B8C-83A1-F6EECF244321}">
                <p14:modId xmlns:p14="http://schemas.microsoft.com/office/powerpoint/2010/main" val="3352526145"/>
              </p:ext>
            </p:extLst>
          </p:nvPr>
        </p:nvGraphicFramePr>
        <p:xfrm>
          <a:off x="631372" y="2571750"/>
          <a:ext cx="6989665" cy="36418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2942139"/>
      </p:ext>
    </p:extLst>
  </p:cSld>
  <p:clrMapOvr>
    <a:masterClrMapping/>
  </p:clrMapOvr>
  <p:transition spd="slow">
    <p:cover/>
  </p:transition>
</p:sld>
</file>

<file path=ppt/theme/theme1.xml><?xml version="1.0" encoding="utf-8"?>
<a:theme xmlns:a="http://schemas.openxmlformats.org/drawingml/2006/main" name="Personnalisé">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16620_TF33968143_Win32" id="{8641F128-7FEB-43E8-A21B-BA125078AED1}" vid="{77CC1D9F-BAE1-40A4-99EF-F4D02F52955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2.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1326</TotalTime>
  <Words>2478</Words>
  <Application>Microsoft Office PowerPoint</Application>
  <PresentationFormat>Grand écran</PresentationFormat>
  <Paragraphs>296</Paragraphs>
  <Slides>48</Slides>
  <Notes>18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48</vt:i4>
      </vt:variant>
    </vt:vector>
  </HeadingPairs>
  <TitlesOfParts>
    <vt:vector size="52" baseType="lpstr">
      <vt:lpstr>Arial</vt:lpstr>
      <vt:lpstr>Avenir Next LT Pro</vt:lpstr>
      <vt:lpstr>Calibri</vt:lpstr>
      <vt:lpstr>Personnalisé</vt:lpstr>
      <vt:lpstr>Votre CPAM et VOUS</vt:lpstr>
      <vt:lpstr>Enquête de satisfaction conduite auprès des 20 000 MEDECINS LIBERAUX FRANCILIENS au premier trimestre 2024.   1169 médecins ont répondu à cette enquête</vt:lpstr>
      <vt:lpstr>VOUS ET VOTRE CPAM</vt:lpstr>
      <vt:lpstr>VOUS ET VOTRE CPAM</vt:lpstr>
      <vt:lpstr>VOUS ET VOTRE CPAM</vt:lpstr>
      <vt:lpstr>Votre CPAM et VOUS Correspondance</vt:lpstr>
      <vt:lpstr>VOUS ET votre CPAM</vt:lpstr>
      <vt:lpstr>VOUS ET votre CPAM</vt:lpstr>
      <vt:lpstr>VOUS ET votre CPAM</vt:lpstr>
      <vt:lpstr>Votre CPAM et VOUS Votre DELEGUE ASSURANCE MALADIE</vt:lpstr>
      <vt:lpstr>VOUS ET votre CPAM</vt:lpstr>
      <vt:lpstr>Présentation PowerPoint</vt:lpstr>
      <vt:lpstr>Vous et Votre CPAM</vt:lpstr>
      <vt:lpstr>VOUS ET votre CPAM</vt:lpstr>
      <vt:lpstr>VOUS ET votre CPAM</vt:lpstr>
      <vt:lpstr>VOUS ET votre CPAM</vt:lpstr>
      <vt:lpstr>VOUS ET votre CPAM</vt:lpstr>
      <vt:lpstr>Votre CPAM et VOUS Votre MEDECIN CONSEIL</vt:lpstr>
      <vt:lpstr>VOUS ET votre CPAM</vt:lpstr>
      <vt:lpstr>VOUS ET votre CPAM</vt:lpstr>
      <vt:lpstr>VOUS ET votre CPAM</vt:lpstr>
      <vt:lpstr>VOUS ET votre CPAM</vt:lpstr>
      <vt:lpstr>VOUS ET votre CPAM</vt:lpstr>
      <vt:lpstr>Votre CPAM et VOUS Téléservice et CONSEILLER INFORMATIQUE</vt:lpstr>
      <vt:lpstr>VOUS ET votre CPAM</vt:lpstr>
      <vt:lpstr>VOUS ET votre CPAM</vt:lpstr>
      <vt:lpstr>VOUS ET votre CPAM</vt:lpstr>
      <vt:lpstr>VOUS ET votre CPAM</vt:lpstr>
      <vt:lpstr>VOUS ET votre CPAM</vt:lpstr>
      <vt:lpstr>Votre CPAM et VOUS LA NOMENCLATURE</vt:lpstr>
      <vt:lpstr>VOUS ET votre CPAM</vt:lpstr>
      <vt:lpstr>VOUS ET votre CPAM</vt:lpstr>
      <vt:lpstr>VOUS ET votre CPAM</vt:lpstr>
      <vt:lpstr> Votre CPAM et VOUS LES CONTENTIEUX  et les COMMISSIONS PARITAIRES LOCALES</vt:lpstr>
      <vt:lpstr>VOUS ET votre CPAM</vt:lpstr>
      <vt:lpstr>VOUS ET votre CPAM</vt:lpstr>
      <vt:lpstr>VOUS ET votre CPAM</vt:lpstr>
      <vt:lpstr>VOUS ET votre CPAM</vt:lpstr>
      <vt:lpstr>VOUS ET votre CPAM</vt:lpstr>
      <vt:lpstr> Votre CPAM et VOUS NOTE GENERALE</vt:lpstr>
      <vt:lpstr>VOUS ET votre CPAM</vt:lpstr>
      <vt:lpstr>Vous et votre CPAM</vt:lpstr>
      <vt:lpstr>Vous et votre CPAM</vt:lpstr>
      <vt:lpstr>Vous et votre CPAM</vt:lpstr>
      <vt:lpstr>VOUS ET votre CPAM</vt:lpstr>
      <vt:lpstr> Votre CPAM et VOUS SUGGESTIONS D’AMELIORATION</vt:lpstr>
      <vt:lpstr>VOUS ET votre CPAM</vt:lpstr>
      <vt:lpstr>  Quelles suites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Kellian MONDJO</dc:creator>
  <cp:lastModifiedBy>Youssra GHEDIRI</cp:lastModifiedBy>
  <cp:revision>47</cp:revision>
  <dcterms:created xsi:type="dcterms:W3CDTF">2024-06-17T11:40:07Z</dcterms:created>
  <dcterms:modified xsi:type="dcterms:W3CDTF">2024-07-04T09:11:18Z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